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5" r:id="rId3"/>
    <p:sldId id="273" r:id="rId4"/>
    <p:sldId id="272" r:id="rId5"/>
    <p:sldId id="267" r:id="rId6"/>
    <p:sldId id="266" r:id="rId7"/>
    <p:sldId id="268" r:id="rId8"/>
    <p:sldId id="269" r:id="rId9"/>
    <p:sldId id="271" r:id="rId10"/>
    <p:sldId id="270" r:id="rId11"/>
    <p:sldId id="274" r:id="rId12"/>
    <p:sldId id="275" r:id="rId13"/>
    <p:sldId id="27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0019"/>
    <a:srgbClr val="FDCC6B"/>
    <a:srgbClr val="FFD2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98"/>
    <p:restoredTop sz="94670"/>
  </p:normalViewPr>
  <p:slideViewPr>
    <p:cSldViewPr snapToGrid="0">
      <p:cViewPr>
        <p:scale>
          <a:sx n="94" d="100"/>
          <a:sy n="94" d="100"/>
        </p:scale>
        <p:origin x="128" y="9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13:07:27.945"/>
    </inkml:context>
    <inkml:brush xml:id="br0">
      <inkml:brushProperty name="width" value="0.05" units="cm"/>
      <inkml:brushProperty name="height" value="0.05" units="cm"/>
      <inkml:brushProperty name="color" value="#E71224"/>
    </inkml:brush>
  </inkml:definitions>
  <inkml:trace contextRef="#ctx0" brushRef="#br0">0 0 24575,'13'0'0,"3"0"0,6 0 0,-4 0 0,8 0 0,-5 0 0,4 0 0,-1 0 0,-2 0 0,-2 0 0,0 0 0,2 0 0,2 0 0,2 0 0,3 0 0,1 0 0,-1 0 0,2 0 0,0 0 0,0 0 0,0 0 0,-2 0 0,-2 0 0,-1 0 0,-1 0 0,0 0 0,1 0 0,1 0 0,0 1 0,1 0 0,1 0 0,3 0 0,1-1 0,2 0 0,2 1 0,5 2 0,4 0 0,5 3 0,3 0 0,2 0 0,-1-1 0,-2-1 0,-2-1 0,-3-2 0,-5 1 0,-3-2 0,0 0 0,-2 0 0,0 0 0,0-1 0,-1-3 0,0-1 0,1-2 0,0 2 0,0 1 0,-1 0 0,-2 1 0,-2 0 0,-2 0 0,-1 2 0,0 0 0,-1 1 0,1 0 0,-1 0 0,0 0 0,0 0 0,3 0 0,1 0 0,4 0 0,1 0 0,0 0 0,0 0 0,0 0 0,0 0 0,-1 0 0,1 0 0,-2 0 0,-3 0 0,-2 0 0,-4 0 0,-5 0 0,-4 0 0,-4 0 0,0 0 0,0 0 0,0 0 0,0 0 0,-1 0 0,2 0 0,1 0 0,2 0 0,1 0 0,-1 1 0,0 0 0,-2 0 0,-2 1 0,0-1 0,1 1 0,3-1 0,1-1 0,0 0 0,-4 0 0,-2 0 0,-4 2 0,0-1 0,-1 0 0,0-1 0,0 0 0,-1 0 0,-1 0 0,-2 0 0,1 0 0,0 2 0,1 0 0,0 0 0,0-1 0,-1 0 0,0-1 0,-2 0 0,3-2 0,0-1 0,-1 1 0,-2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13:04:21.070"/>
    </inkml:context>
    <inkml:brush xml:id="br0">
      <inkml:brushProperty name="width" value="0.05" units="cm"/>
      <inkml:brushProperty name="height" value="0.05" units="cm"/>
      <inkml:brushProperty name="color" value="#E71224"/>
    </inkml:brush>
  </inkml:definitions>
  <inkml:trace contextRef="#ctx0" brushRef="#br0">1 1 24575,'7'0'0,"7"0"0,-5 0 0,11 0 0,-4 0 0,8 0 0,5 0 0,-3 0 0,-1 0 0,-1 0 0,-3 0 0,-1 0 0,1 0 0,-1 0 0,1 0 0,0 0 0,0 0 0,-2 0 0,-1 0 0,-2 0 0,-1 0 0,-1 0 0,0 0 0,-1 0 0,0 0 0,0 0 0,0 0 0,0 0 0,0 0 0,0 0 0,-2 0 0,0 0 0,1 1 0,-1 0 0,1 0 0,-1 0 0,-2-1 0,1 0 0,-1 0 0,0 0 0,1 0 0,0 0 0,0 0 0,-1 0 0,0 0 0,0 0 0,-4 0 0,0 0 0,-3 1 0,0 0 0,-1 0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13:04:45.108"/>
    </inkml:context>
    <inkml:brush xml:id="br0">
      <inkml:brushProperty name="width" value="0.05" units="cm"/>
      <inkml:brushProperty name="height" value="0.05" units="cm"/>
      <inkml:brushProperty name="color" value="#E71224"/>
    </inkml:brush>
  </inkml:definitions>
  <inkml:trace contextRef="#ctx0" brushRef="#br0">82 91 24575,'29'0'0,"11"0"0,-7 0 0,17 0 0,-11 0 0,11 0 0,2 0 0,-5 0 0,-2 0 0,-1 0 0,0 0 0,-1 0 0,-6 0 0,-5 0 0,-6 0 0,-5 0 0,-3 0 0,-2 0 0,-2-2 0,0 1 0,-2 0 0,-1 0 0,1 1 0,-1 0 0,0 0 0,1 0 0,-2 0 0,0 0 0,-1 0 0,-1 0 0,0 0 0,0 0 0,-1 0 0,-1 0 0,-2 0 0,-1 0 0,1 0 0,-1 1 0,1 2 0,0 2 0,-1 1 0,1 4 0,1 1 0,-1 3 0,0 3 0,0 1 0,-1 3 0,1 3 0,-1 1 0,0 0 0,0 0 0,-2-2 0,1-1 0,-2 1 0,0-2 0,0 0 0,1-2 0,0-1 0,0-1 0,0-1 0,-1-1 0,1 0 0,0 0 0,0 1 0,0-1 0,0 1 0,0-3 0,0 0 0,0-1 0,-1-1 0,0 1 0,1 0 0,1 0 0,-1 0 0,0 0 0,-1 0 0,1-2 0,0 0 0,0-1 0,0-1 0,-1 1 0,0 1 0,0-1 0,0 0 0,0-1 0,1 0 0,0 0 0,0 1 0,0-1 0,-1 0 0,0 1 0,0-3 0,0 2 0,0-2 0,0 1 0,0 3 0,0 2 0,0 0 0,0 2 0,0 0 0,0 1 0,0-1 0,0 0 0,0 0 0,0-1 0,0-1 0,0-1 0,0-1 0,0-2 0,0 0 0,0-2 0,0-1 0,0-1 0,0 0 0,0 1 0,0 0 0,0 1 0,0-1 0,0 1 0,0 1 0,0 0 0,0 2 0,0-1 0,0 0 0,0 0 0,0 0 0,0 0 0,0 2 0,0-1 0,0 1 0,0-1 0,0-1 0,0 0 0,-1 0 0,0 0 0,0-2 0,0-1 0,1-1 0,0-2 0,0 0 0,-1 0 0,0 0 0,-1 0 0,-2 0 0,-2-1 0,-4 0 0,-3 0 0,-5 2 0,-8 1 0,-9 2 0,-5 2 0,-2 0 0,-1-2 0,5 0 0,2-4 0,2-1 0,1-1 0,0 0 0,0 0 0,-2 0 0,2 0 0,1 0 0,1 0 0,3 0 0,3 0 0,2 0 0,2 0 0,1 0 0,3 1 0,0 0 0,1 1 0,1-1 0,-2 1 0,0-1 0,-1 0 0,0-1 0,0 1 0,1 0 0,0 0 0,1 1 0,2-1 0,1 1 0,2-2 0,1 0 0,2 0 0,-1 0 0,2 0 0,0 0 0,0 0 0,2 0 0,1 0 0,2-3 0,1-2 0,1-1 0,0-1 0,0 0 0,0-1 0,0-1 0,0-2 0,0 0 0,0-2 0,0-1 0,0 0 0,0-5 0,0-4 0,1-4 0,1-4 0,2-1 0,0-2 0,1-3 0,-2 1 0,-1-1 0,0 3 0,1 1 0,-1 3 0,-1 2 0,2 2 0,-2 2 0,2 1 0,-1 2 0,0-1 0,1 0 0,-1-1 0,0-3 0,0-1 0,0-1 0,0-2 0,0 0 0,1 1 0,0-2 0,1 1 0,0 1 0,0-1 0,1 4 0,0 0 0,-1 3 0,-1 2 0,0 3 0,0 2 0,-1 0 0,0 2 0,1 0 0,-1 1 0,0 2 0,-1 1 0,0 2 0,0 0 0,1 1 0,-2 1 0,1 0 0,0-1 0,0 1 0,0-1 0,-1 0 0,1 0 0,0-1 0,0 0 0,0 1 0,0 0 0,-1 1 0,0 1 0,2 0 0,-1 1 0,0 2 0,-1 0 0,0 0 0,0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13:17:55.315"/>
    </inkml:context>
    <inkml:brush xml:id="br0">
      <inkml:brushProperty name="width" value="0.05" units="cm"/>
      <inkml:brushProperty name="height" value="0.05" units="cm"/>
      <inkml:brushProperty name="color" value="#E71224"/>
    </inkml:brush>
  </inkml:definitions>
  <inkml:trace contextRef="#ctx0" brushRef="#br0">0 0 24575,'60'0'0,"20"0"0,-21 0 0,3 0 0,-2 0 0,1 0 0,2 0 0,1 0 0,-3 0 0,-2 0 0,-5 1 0,0 0 0,4 2 0,0-1 0,-3 2 0,-2 1 0,-1 0 0,0 0 0,1 0 0,-1 0 0,-1 0 0,0 0 0,47 3 0,-10-3 0,-4-1 0,4-2 0,2 3 0,5 2 0,3-2 0,1 3 0,-46-5 0,0 1 0,1 0 0,2 0 0,4 1 0,2 0 0,1 1 0,1-1 0,0 0 0,1-1 0,-1 0 0,-1 0 0,-2 0 0,0-1 0,-2-1 0,1 1 0,-5-1 0,0 1 0,-4-1 0,-1 1 0,40 1 0,-3-2 0,-1 0 0,1-2 0,-2 0 0,-8 0 0,-11 0 0,-11 0 0,-8 0 0,-4 0 0,-3 0 0,-1 0 0,-3 0 0,-2 0 0,-2 0 0,-3 0 0,-1 0 0,-1 0 0,-1 0 0,1 0 0,0 0 0,-2 0 0,-2 0 0,-3 0 0,-2 0 0,-1 0 0,0 0 0,-1 0 0,-2 0 0,-1 0 0,-3 0 0,-2 0 0,0 0 0,-1 0 0,1 1 0,0 1 0,0 0 0,-1 0 0,-1-2 0,-1 0 0,-1 0 0,0 0 0,0 0 0,1 0 0,1 0 0,1 0 0,1 0 0,1 0 0,2 0 0,2 0 0,1-2 0,0 0 0,0-3 0,-6 3 0,-1-1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13:25:34.289"/>
    </inkml:context>
    <inkml:brush xml:id="br0">
      <inkml:brushProperty name="width" value="0.05" units="cm"/>
      <inkml:brushProperty name="height" value="0.05" units="cm"/>
      <inkml:brushProperty name="color" value="#E71224"/>
    </inkml:brush>
  </inkml:definitions>
  <inkml:trace contextRef="#ctx0" brushRef="#br0">1 12 24575,'7'0'0,"2"0"0,2 0 0,1 0 0,1 0 0,0 0 0,1 0 0,0 0 0,-1 0 0,1 0 0,-2 0 0,-1 0 0,0 0 0,1 0 0,1 0 0,0 0 0,1 0 0,-1 0 0,0 0 0,-1 0 0,-1 0 0,-2 0 0,-1 0 0,0 0 0,0 0 0,0 0 0,-1 0 0,0 0 0,-1 0 0,-2 0 0,1-1 0,1 0 0,-2 0 0,2 0 0,-1-1 0,-1 2 0,1-2 0,-3 2 0,0-1 0,-1 0 0,-1-1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13:25:45.217"/>
    </inkml:context>
    <inkml:brush xml:id="br0">
      <inkml:brushProperty name="width" value="0.05" units="cm"/>
      <inkml:brushProperty name="height" value="0.05" units="cm"/>
      <inkml:brushProperty name="color" value="#E71224"/>
    </inkml:brush>
  </inkml:definitions>
  <inkml:trace contextRef="#ctx0" brushRef="#br0">14 423 24575,'11'0'0,"3"0"0,10 2 0,-9 0 0,6 2 0,-9 0 0,3 0 0,0 0 0,-1 0 0,0-1 0,-2-1 0,1-1 0,-1 0 0,1 0 0,-1 0 0,0 0 0,0-1 0,0 0 0,1 0 0,-1 0 0,1 1 0,-1 0 0,0 0 0,-2 0 0,-1-1 0,1 0 0,-1 0 0,0 0 0,0 0 0,-1 0 0,-1 0 0,-1 0 0,-1 0 0,-1 0 0,-1 0 0,0 0 0,0 0 0,-1 0 0,0 0 0,0 0 0,-1 0 0,1 0 0,0 0 0,0 0 0,-1 0 0,0-2 0,-1 0 0,0-3 0,0 2 0,0-3 0,0-1 0,0-1 0,0-3 0,0-1 0,0-2 0,-2-1 0,0 0 0,-1 1 0,0 1 0,0 1 0,0 1 0,0 0 0,-1 0 0,1 0 0,-1 0 0,3 4 0,-1-1 0,2 5 0,0 0 0,0 0 0,0 0 0,0 0 0,0 0 0,0 0 0,0-2 0,0-1 0,0-3 0,0-1 0,0 0 0,0 0 0,0 0 0,0 4 0,0 0 0,0 3 0,0-1 0,0 2 0,0-1 0,0 0 0,0 0 0,0 0 0,0 0 0,-1 1 0,1 1 0,-2 1 0,0-1 0,1-1 0,-1-1 0,1 0 0,-2-1 0,-3-1 0,-2-1 0,-3-1 0,-1-2 0,0-1 0,-2-1 0,-1 0 0,-2 1 0,-2 2 0,0 1 0,-3 0 0,-1 1 0,-1 0 0,-1 3 0,2-1 0,1 2 0,4 1 0,2-1 0,2 1 0,1 0 0,2 0 0,1 1 0,1 0 0,-1 0 0,5 0 0,-2 0 0,4 0 0,0 0 0,1 2 0,1 2 0,1 5 0,0 2 0,0 2 0,0 1 0,0-3 0,0 0 0,0 0 0,0-1 0,0 1 0,0-1 0,0 2 0,0 0 0,0 2 0,0 0 0,0 0 0,0-1 0,0-1 0,0 0 0,0-2 0,0 1 0,0-1 0,0 0 0,0 1 0,0-2 0,0 2 0,0 0 0,0 1 0,0 0 0,0 1 0,0 2 0,0 1 0,0 1 0,0 0 0,0 0 0,0-1 0,0-2 0,0-1 0,0-2 0,0-1 0,0-1 0,0 0 0,0-3 0,0-2 0,0-2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13:09:08.477"/>
    </inkml:context>
    <inkml:brush xml:id="br0">
      <inkml:brushProperty name="width" value="0.05" units="cm"/>
      <inkml:brushProperty name="height" value="0.05" units="cm"/>
      <inkml:brushProperty name="color" value="#E71224"/>
    </inkml:brush>
  </inkml:definitions>
  <inkml:trace contextRef="#ctx0" brushRef="#br0">0 72 24575,'14'0'0,"3"0"0,8 0 0,-6 0 0,8 0 0,-4 0 0,9 0 0,3 0 0,0 0 0,-1 0 0,-4 0 0,-2 0 0,-4 0 0,-1 0 0,-1 0 0,-3 0 0,-1 0 0,-3 0 0,0 0 0,-1 0 0,1 0 0,2 0 0,2 0 0,1 0 0,2 0 0,3 0 0,0 0 0,-1 0 0,1 0 0,-1 0 0,1 0 0,0 0 0,-3 0 0,2-1 0,-3-1 0,-1 0 0,-2 1 0,4 0 0,4 1 0,13 0 0,12 0 0,4 0 0,7 0 0,-7-1 0,-6-2 0,-5-1 0,-6-2 0,-2 0 0,-4 1 0,-2 0 0,-1 2 0,-4 2 0,-2-1 0,-2 2 0,0 0 0,2-1 0,1-1 0,-1 0 0,0 1 0,0 1 0,0 0 0,0-1 0,0-1 0,0 0 0,-2 1 0,0 1 0,0 0 0,-1 0 0,1 0 0,0 0 0,1 0 0,3 0 0,2 0 0,2 0 0,3 0 0,2 0 0,1 0 0,5 0 0,2 0 0,2 0 0,0 0 0,-3 0 0,-4 0 0,-4 0 0,-3 0 0,-2 0 0,-1 0 0,0 0 0,-1 0 0,2 0 0,0 0 0,3 0 0,3 0 0,1 0 0,1 0 0,-3 0 0,-1 0 0,-4 0 0,-1 0 0,-2 1 0,3 0 0,2 1 0,4-1 0,3 0 0,3-1 0,4 1 0,4 1 0,4 0 0,3-1 0,0 1 0,0-1 0,-2 1 0,-4 0 0,-1-2 0,0 0 0,1 0 0,4 0 0,-1 0 0,-2 0 0,-2 0 0,-4 1 0,-2 1 0,-2 0 0,-3-1 0,3-1 0,6-6 0,-1-5 0,-7-1 0,-4 2 0,21 7 0,-23 3 0,42 0 0,-14 0 0,25 0 0,9 0 0,-6 0 0,-15 0 0,-13 0 0,-11 0 0,-6 0 0,-6 0 0,-3 0 0,0 0 0,-1 0 0,1 0 0,-2 0 0,1 0 0,0 0 0,-2 0 0,0 0 0,1 0 0,-1 0 0,0 1 0,2 1 0,-1-1 0,1 1 0,1-1 0,-1-1 0,0 2 0,-2-1 0,-2 2 0,-3-1 0,-3-1 0,-3 2 0,-1-1 0,-1-1 0,-1 1 0,-1-2 0,0 0 0,-1 0 0,0 0 0,-1 0 0,-2 0 0,0 0 0,-1 0 0,-5 0 0,1 0 0,-6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13:09:11.890"/>
    </inkml:context>
    <inkml:brush xml:id="br0">
      <inkml:brushProperty name="width" value="0.05" units="cm"/>
      <inkml:brushProperty name="height" value="0.05" units="cm"/>
      <inkml:brushProperty name="color" value="#E71224"/>
    </inkml:brush>
  </inkml:definitions>
  <inkml:trace contextRef="#ctx0" brushRef="#br0">0 1 24575,'35'0'0,"34"0"0,-9 0 0,-2 0 0,4 0 0,-12 0 0,1 0 0,15 0 0,2 0 0,2 0 0,-1 0 0,-9 0 0,-2 0 0,-5 0 0,-2 0 0,38 0 0,-12 0 0,-11 0 0,-5 0 0,-8 0 0,0 0 0,-3 0 0,-3 0 0,0 0 0,-5 0 0,-1 0 0,0 1 0,-1 1 0,3 3 0,4 1 0,5 1 0,6 0 0,2 0 0,-3 0 0,-7 1 0,-8 0 0,-9 0 0,-5-3 0,1-1 0,5-3 0,-4 0 0,-4-1 0,7 0 0,31 0 0,-19 0 0,51 0 0,-22 0 0,-22 0 0,3 0 0,5 0 0,1 0 0,-5 0 0,-1 0 0,41 0 0,-19 0 0,-16 0 0,-9 0 0,-6 0 0,-5 0 0,-2 0 0,-1 0 0,-1 0 0,1 1 0,2 3 0,5 0 0,7 2 0,9 3 0,7 3 0,3 0 0,2 1 0,-5-3 0,-4-2 0,-2-4 0,10-5 0,-32 0 0,15-2 0,-10 3 0,-6 0 0,33 0 0,-9 0 0,24-1 0,13-1 0,-47 0 0,1-1 0,-4 0 0,0-1 0,49-6 0,-9-3 0,-10 1 0,-10 2 0,-13 3 0,-8 2 0,-5 1 0,-2 2 0,-5 0 0,-5 1 0,-4 1 0,-4 0 0,-3 0 0,0 0 0,2 0 0,2 0 0,2 0 0,-1 0 0,0 0 0,-3 0 0,-2-1 0,-2-1 0,2-4 0,1 0 0,-1 1 0,1 1 0,-3 2 0,0 1 0,-3 1 0,-1 0 0,-1 0 0,-1 0 0,0 0 0,0 0 0,0 0 0,-1 0 0,0 0 0,-2 0 0,-3 0 0,0 0 0,-2 0 0,1 0 0,-1 0 0,-2-3 0,-1-5 0,-2-2 0,0 3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13:10:53.783"/>
    </inkml:context>
    <inkml:brush xml:id="br0">
      <inkml:brushProperty name="width" value="0.05" units="cm"/>
      <inkml:brushProperty name="height" value="0.05" units="cm"/>
      <inkml:brushProperty name="color" value="#E71224"/>
    </inkml:brush>
  </inkml:definitions>
  <inkml:trace contextRef="#ctx0" brushRef="#br0">0 0 24575,'17'0'0,"8"0"0,-2 0 0,17 0 0,3 0 0,25 0 0,16 0 0,11 3 0,3 4 0,-3 4 0,-4 3 0,-6-1 0,-8-3 0,-8-4 0,-7-4 0,-5-1 0,-6-1 0,-6 0 0,-6 0 0,-6 0 0,-4 0 0,-3 0 0,-3 0 0,1 0 0,0 0 0,-1 0 0,2 0 0,-3 0 0,0 0 0,0 0 0,-1 0 0,1 0 0,-2 0 0,-1 0 0,-2 0 0,-3 0 0,-1 0 0,-1 0 0,-2 0 0,0 0 0,-1 0 0,-1 0 0,-2 0 0,-1 0 0,-1 0 0,-2 0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13:13:58.861"/>
    </inkml:context>
    <inkml:brush xml:id="br0">
      <inkml:brushProperty name="width" value="0.05" units="cm"/>
      <inkml:brushProperty name="height" value="0.05" units="cm"/>
      <inkml:brushProperty name="color" value="#E71224"/>
    </inkml:brush>
  </inkml:definitions>
  <inkml:trace contextRef="#ctx0" brushRef="#br0">1 76 24575,'20'0'0,"20"3"0,19 1 0,5 0 0,2-1 0,-5-3 0,-4 0 0,-2-1 0,-12-3 0,-4-2 0,1-2 0,6 0 0,10 2 0,6-1 0,1 1 0,-5-1 0,-9 2 0,-7 1 0,-4 0 0,-2 2 0,0 1 0,-2 1 0,-1 0 0,-4 0 0,-4 0 0,-1 0 0,-4 0 0,0 0 0,0 0 0,0 0 0,0 0 0,1 0 0,-1 0 0,2 0 0,-1 0 0,-3 0 0,0 0 0,-2 0 0,0 0 0,-1 0 0,1 0 0,-1 0 0,0 0 0,-1 0 0,-1-1 0,0 0 0,-2-1 0,-2 1 0,3 1 0,-7 0 0,3 0 0,-7-1 0,2 0 0,-1 0 0,1 0 0,-1 1 0,1 0 0,-1 0 0,0 0 0,-1-1 0,0-1 0,0-2 0,-1 2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13:14:06.056"/>
    </inkml:context>
    <inkml:brush xml:id="br0">
      <inkml:brushProperty name="width" value="0.05" units="cm"/>
      <inkml:brushProperty name="height" value="0.05" units="cm"/>
      <inkml:brushProperty name="color" value="#E71224"/>
    </inkml:brush>
  </inkml:definitions>
  <inkml:trace contextRef="#ctx0" brushRef="#br0">1 75 24575,'17'0'0,"19"0"0,23 0 0,-4 0 0,21 0 0,-12 0 0,26 0 0,-40 0 0,2 0 0,1 0 0,1 0 0,-1 0 0,0 0 0,0 0 0,-2 0 0,49 0 0,-12 0 0,-11 0 0,-15 0 0,-11 0 0,-7 0 0,-1 0 0,-2-1 0,-3-3 0,0-1 0,-1-3 0,1 2 0,0 2 0,-2 1 0,-1 1 0,-4 1 0,-1-1 0,-1 2 0,-1 0 0,-2 0 0,-2 0 0,0 0 0,-2 0 0,0 0 0,-1 0 0,3-1 0,0-2 0,-1-1 0,1 0 0,-3 0 0,1 0 0,1 1 0,3 0 0,4 2 0,7 1 0,3 0 0,1 0 0,-5 0 0,-7 0 0,-8 0 0,-4 0 0,-9 0 0,1 0 0,-7-2 0,1-1 0,-2 0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13:15:36.917"/>
    </inkml:context>
    <inkml:brush xml:id="br0">
      <inkml:brushProperty name="width" value="0.05" units="cm"/>
      <inkml:brushProperty name="height" value="0.05" units="cm"/>
      <inkml:brushProperty name="color" value="#E71224"/>
    </inkml:brush>
  </inkml:definitions>
  <inkml:trace contextRef="#ctx0" brushRef="#br0">0 36 24575,'17'0'0,"8"0"0,7 0 0,4 0 0,3 0 0,-1 0 0,1 0 0,4 0 0,-1 0 0,1 0 0,-2 0 0,0 0 0,0 0 0,1 0 0,0 0 0,-4 0 0,-6 0 0,-7 0 0,-5 0 0,-3 0 0,-3 0 0,1 0 0,1 0 0,2 0 0,2 0 0,2 0 0,0 0 0,2 2 0,-1-1 0,2 1 0,2-1 0,-1-1 0,1 0 0,3 0 0,1 0 0,3 0 0,2 0 0,0 0 0,-2 0 0,0 0 0,-2 0 0,2-2 0,2 0 0,3-2 0,2 1 0,0 2 0,4-1 0,0 0 0,1 0 0,-2 1 0,-5 0 0,-3-1 0,-4 1 0,-4-1 0,-1 2 0,-2-1 0,1 0 0,0-2 0,3 0 0,2 2 0,-1-2 0,-1 1 0,-3 0 0,-6 1 0,-2 1 0,-4 0 0,-2 0 0,-1 0 0,-1 0 0,0 0 0,0 0 0,-2 0 0,0 0 0,-2 0 0,-2 0 0,1 0 0,-2 0 0,1 0 0,-1 0 0,-1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13:15:39.819"/>
    </inkml:context>
    <inkml:brush xml:id="br0">
      <inkml:brushProperty name="width" value="0.05" units="cm"/>
      <inkml:brushProperty name="height" value="0.05" units="cm"/>
      <inkml:brushProperty name="color" value="#E71224"/>
    </inkml:brush>
  </inkml:definitions>
  <inkml:trace contextRef="#ctx0" brushRef="#br0">0 11 24575,'20'0'0,"11"0"0,19 0 0,7 0 0,0 0 0,-7 0 0,-9 0 0,-4 0 0,-7 0 0,11 0 0,13 0 0,14 0 0,14 0 0,0 0 0,1 0 0,-2 0 0,-1 0 0,-2 0 0,-3 0 0,-1 0 0,2 0 0,3 0 0,4 0 0,4 0 0,-4 0 0,-5 0 0,-7 0 0,-2 2 0,7 2 0,7 3 0,7 2 0,3 1 0,-4-1 0,-3-2 0,-8 0 0,1 0 0,-2 1 0,0-2 0,-3 0 0,-8-2 0,-2-1 0,-3 1 0,-1-1 0,-2 2 0,-2 0 0,1 1 0,-1-1 0,1-2 0,-1-1 0,-3-2 0,-3 1 0,-6 1 0,-2 0 0,-3 1 0,1-2 0,2 1 0,2-1 0,6-1 0,5 0 0,2 0 0,2 0 0,-3 0 0,-3 0 0,-2 0 0,-1-1 0,1-1 0,1 0 0,-2 0 0,-1 1 0,-4-1 0,-4 0 0,-2-1 0,-5 2 0,0-2 0,-3 0 0,-1 0 0,-1 0 0,-5 1 0,-3 0 0,0 0 0,0 0 0,4 0 0,0 1 0,0-1 0,-2 1 0,-2 0 0,-3-2 0,1 1 0,1-2 0,0 1 0,-2 0 0,-3 0 0,-4 1 0,-2 0 0,-4 0 0,0-2 0,-2-3 0,3-5 0,3-6 0,-1 1 0,-2 4 0,-3 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5T13:04:10.984"/>
    </inkml:context>
    <inkml:brush xml:id="br0">
      <inkml:brushProperty name="width" value="0.05" units="cm"/>
      <inkml:brushProperty name="height" value="0.05" units="cm"/>
      <inkml:brushProperty name="color" value="#E71224"/>
    </inkml:brush>
  </inkml:definitions>
  <inkml:trace contextRef="#ctx0" brushRef="#br0">0 75 24575,'7'0'0,"1"0"0,0 0 0,2 0 0,1 0 0,0 0 0,0 0 0,1 0 0,1 0 0,0 0 0,-1 0 0,1 0 0,1-1 0,-1 0 0,0 0 0,0 0 0,0 1 0,0 0 0,0 0 0,1 0 0,1 0 0,-1-1 0,1 0 0,-2-1 0,0 0 0,0 0 0,1 1 0,1-2 0,0 1 0,2-1 0,0 0 0,0 2 0,-2-1 0,-1 1 0,-1-1 0,0 0 0,0-1 0,0 1 0,-1 1 0,-1 0 0,-1 0 0,0-1 0,-1 0 0,0 1 0,-1-1 0,0 0 0,0 1 0,1-1 0,-1 1 0,0 0 0,0 0 0,0 1 0,0 0 0,0-1 0,1 0 0,-1 0 0,0 0 0,0 1 0,0 0 0,0 0 0,0 0 0,1-2 0,-1 1 0,0 0 0,-1 1 0,0 0 0,0 0 0,0 0 0,1 0 0,1 0 0,-1 0 0,0 0 0,0 0 0,-1-2 0,0 1 0,0 0 0,-2 1 0,1-1 0,-1-1 0,0 1 0,0 1 0,-1 0 0,0-1 0,0 0 0,-1 0 0,0 0 0,-1 1 0,0 0 0,-1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132EC-55D7-4A75-936D-7FA43CC884E5}" type="datetimeFigureOut">
              <a:rPr lang="en-US" smtClean="0"/>
              <a:t>10/5/22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048A6-DD9B-4C41-A10A-B229D4D6BA90}" type="slidenum">
              <a:rPr lang="en-US" smtClean="0"/>
              <a:t>‹#›</a:t>
            </a:fld>
            <a:endParaRPr lang="en-US"/>
          </a:p>
        </p:txBody>
      </p:sp>
    </p:spTree>
    <p:extLst>
      <p:ext uri="{BB962C8B-B14F-4D97-AF65-F5344CB8AC3E}">
        <p14:creationId xmlns:p14="http://schemas.microsoft.com/office/powerpoint/2010/main" val="420747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BA61-B21B-96F5-CB74-00883FE22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02155-693D-F3B3-F4FD-B5524DEEAA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AD8BE7-0DDA-0990-75F6-140647458AEB}"/>
              </a:ext>
            </a:extLst>
          </p:cNvPr>
          <p:cNvSpPr>
            <a:spLocks noGrp="1"/>
          </p:cNvSpPr>
          <p:nvPr>
            <p:ph type="dt" sz="half" idx="10"/>
          </p:nvPr>
        </p:nvSpPr>
        <p:spPr/>
        <p:txBody>
          <a:bodyPr/>
          <a:lstStyle/>
          <a:p>
            <a:fld id="{DF719D84-A1B9-4C2B-A737-D1557E36CDEB}" type="datetimeFigureOut">
              <a:rPr lang="en-US" smtClean="0"/>
              <a:t>10/5/22</a:t>
            </a:fld>
            <a:endParaRPr lang="en-US"/>
          </a:p>
        </p:txBody>
      </p:sp>
      <p:sp>
        <p:nvSpPr>
          <p:cNvPr id="5" name="Footer Placeholder 4">
            <a:extLst>
              <a:ext uri="{FF2B5EF4-FFF2-40B4-BE49-F238E27FC236}">
                <a16:creationId xmlns:a16="http://schemas.microsoft.com/office/drawing/2014/main" id="{32952AC8-3E3D-1E1E-E217-B4A55B64A9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99790-E680-F7EA-0C46-DBAAFFD63727}"/>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405933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86D88-B3A2-AAE0-0CB3-56B758A6F7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17614C-7C32-1D8E-199E-E3FD19D885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9EF5CF-D180-2C6E-BB35-4501912A31A9}"/>
              </a:ext>
            </a:extLst>
          </p:cNvPr>
          <p:cNvSpPr>
            <a:spLocks noGrp="1"/>
          </p:cNvSpPr>
          <p:nvPr>
            <p:ph type="dt" sz="half" idx="10"/>
          </p:nvPr>
        </p:nvSpPr>
        <p:spPr/>
        <p:txBody>
          <a:bodyPr/>
          <a:lstStyle/>
          <a:p>
            <a:fld id="{DF719D84-A1B9-4C2B-A737-D1557E36CDEB}" type="datetimeFigureOut">
              <a:rPr lang="en-US" smtClean="0"/>
              <a:t>10/5/22</a:t>
            </a:fld>
            <a:endParaRPr lang="en-US"/>
          </a:p>
        </p:txBody>
      </p:sp>
      <p:sp>
        <p:nvSpPr>
          <p:cNvPr id="5" name="Footer Placeholder 4">
            <a:extLst>
              <a:ext uri="{FF2B5EF4-FFF2-40B4-BE49-F238E27FC236}">
                <a16:creationId xmlns:a16="http://schemas.microsoft.com/office/drawing/2014/main" id="{D4B340D1-9819-962A-8B89-E13C0E24A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7B4A61-4B0B-39F3-1F0D-501A4C26A26D}"/>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3807353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C00648-02AE-D826-856A-B5CFB006AA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9C8A3C-EFB4-EA5A-7269-9B39D8C90A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B6930-9092-7867-E5BC-66DC7CD67C82}"/>
              </a:ext>
            </a:extLst>
          </p:cNvPr>
          <p:cNvSpPr>
            <a:spLocks noGrp="1"/>
          </p:cNvSpPr>
          <p:nvPr>
            <p:ph type="dt" sz="half" idx="10"/>
          </p:nvPr>
        </p:nvSpPr>
        <p:spPr/>
        <p:txBody>
          <a:bodyPr/>
          <a:lstStyle/>
          <a:p>
            <a:fld id="{DF719D84-A1B9-4C2B-A737-D1557E36CDEB}" type="datetimeFigureOut">
              <a:rPr lang="en-US" smtClean="0"/>
              <a:t>10/5/22</a:t>
            </a:fld>
            <a:endParaRPr lang="en-US"/>
          </a:p>
        </p:txBody>
      </p:sp>
      <p:sp>
        <p:nvSpPr>
          <p:cNvPr id="5" name="Footer Placeholder 4">
            <a:extLst>
              <a:ext uri="{FF2B5EF4-FFF2-40B4-BE49-F238E27FC236}">
                <a16:creationId xmlns:a16="http://schemas.microsoft.com/office/drawing/2014/main" id="{C8854982-A427-2E62-C395-2CC7B0DD4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271A6-2DEA-13A3-632F-BC447F915D81}"/>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316993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D08F4-6504-86E3-5A18-DBB5B397E2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513606-C3F8-180F-811B-43034EDE58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1248B3-0567-DDCC-2F0F-CE40F266C775}"/>
              </a:ext>
            </a:extLst>
          </p:cNvPr>
          <p:cNvSpPr>
            <a:spLocks noGrp="1"/>
          </p:cNvSpPr>
          <p:nvPr>
            <p:ph type="dt" sz="half" idx="10"/>
          </p:nvPr>
        </p:nvSpPr>
        <p:spPr/>
        <p:txBody>
          <a:bodyPr/>
          <a:lstStyle/>
          <a:p>
            <a:fld id="{DF719D84-A1B9-4C2B-A737-D1557E36CDEB}" type="datetimeFigureOut">
              <a:rPr lang="en-US" smtClean="0"/>
              <a:t>10/5/22</a:t>
            </a:fld>
            <a:endParaRPr lang="en-US"/>
          </a:p>
        </p:txBody>
      </p:sp>
      <p:sp>
        <p:nvSpPr>
          <p:cNvPr id="5" name="Footer Placeholder 4">
            <a:extLst>
              <a:ext uri="{FF2B5EF4-FFF2-40B4-BE49-F238E27FC236}">
                <a16:creationId xmlns:a16="http://schemas.microsoft.com/office/drawing/2014/main" id="{998136FE-6C0B-8E89-75AB-0CF81F460B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7AF08-2632-8BCA-E735-85E03637CB61}"/>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157478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FC796-3301-4E92-118B-0D10B7B37C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38949C-252B-4B9F-C130-BA0DD82F02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EF00E0-248E-E673-03C3-5B31FA2AA7C5}"/>
              </a:ext>
            </a:extLst>
          </p:cNvPr>
          <p:cNvSpPr>
            <a:spLocks noGrp="1"/>
          </p:cNvSpPr>
          <p:nvPr>
            <p:ph type="dt" sz="half" idx="10"/>
          </p:nvPr>
        </p:nvSpPr>
        <p:spPr/>
        <p:txBody>
          <a:bodyPr/>
          <a:lstStyle/>
          <a:p>
            <a:fld id="{DF719D84-A1B9-4C2B-A737-D1557E36CDEB}" type="datetimeFigureOut">
              <a:rPr lang="en-US" smtClean="0"/>
              <a:t>10/5/22</a:t>
            </a:fld>
            <a:endParaRPr lang="en-US"/>
          </a:p>
        </p:txBody>
      </p:sp>
      <p:sp>
        <p:nvSpPr>
          <p:cNvPr id="5" name="Footer Placeholder 4">
            <a:extLst>
              <a:ext uri="{FF2B5EF4-FFF2-40B4-BE49-F238E27FC236}">
                <a16:creationId xmlns:a16="http://schemas.microsoft.com/office/drawing/2014/main" id="{5D348ADF-5B8D-F9FA-53ED-52C4246983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7DAB4-70CE-9DED-B6CE-C07886047900}"/>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3092368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CCB8-62AA-747E-AE38-C444119DCE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35390C-288A-7DD8-107E-2ADCED3BF6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74B16C-B651-3F09-96E4-49EA1CC172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170B69-F392-7DC2-B2C9-AE76C00C1B59}"/>
              </a:ext>
            </a:extLst>
          </p:cNvPr>
          <p:cNvSpPr>
            <a:spLocks noGrp="1"/>
          </p:cNvSpPr>
          <p:nvPr>
            <p:ph type="dt" sz="half" idx="10"/>
          </p:nvPr>
        </p:nvSpPr>
        <p:spPr/>
        <p:txBody>
          <a:bodyPr/>
          <a:lstStyle/>
          <a:p>
            <a:fld id="{DF719D84-A1B9-4C2B-A737-D1557E36CDEB}" type="datetimeFigureOut">
              <a:rPr lang="en-US" smtClean="0"/>
              <a:t>10/5/22</a:t>
            </a:fld>
            <a:endParaRPr lang="en-US"/>
          </a:p>
        </p:txBody>
      </p:sp>
      <p:sp>
        <p:nvSpPr>
          <p:cNvPr id="6" name="Footer Placeholder 5">
            <a:extLst>
              <a:ext uri="{FF2B5EF4-FFF2-40B4-BE49-F238E27FC236}">
                <a16:creationId xmlns:a16="http://schemas.microsoft.com/office/drawing/2014/main" id="{25BF409A-E5B7-36F0-CBAF-FCFDE9B275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3B371-AD93-19BF-4663-BAADED9B304C}"/>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3947176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CE895-C3DD-07EA-1586-9957555230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2F560D-AE97-BD36-9908-27ABD6ECC9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50644A-EAB7-9085-8238-9E5BA4F302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51F4C3-DA95-7457-1224-4ECBC2D317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845A89-626C-BAED-4451-7DFE14C025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600C64-6E4F-6886-0C46-59E627050AB9}"/>
              </a:ext>
            </a:extLst>
          </p:cNvPr>
          <p:cNvSpPr>
            <a:spLocks noGrp="1"/>
          </p:cNvSpPr>
          <p:nvPr>
            <p:ph type="dt" sz="half" idx="10"/>
          </p:nvPr>
        </p:nvSpPr>
        <p:spPr/>
        <p:txBody>
          <a:bodyPr/>
          <a:lstStyle/>
          <a:p>
            <a:fld id="{DF719D84-A1B9-4C2B-A737-D1557E36CDEB}" type="datetimeFigureOut">
              <a:rPr lang="en-US" smtClean="0"/>
              <a:t>10/5/22</a:t>
            </a:fld>
            <a:endParaRPr lang="en-US"/>
          </a:p>
        </p:txBody>
      </p:sp>
      <p:sp>
        <p:nvSpPr>
          <p:cNvPr id="8" name="Footer Placeholder 7">
            <a:extLst>
              <a:ext uri="{FF2B5EF4-FFF2-40B4-BE49-F238E27FC236}">
                <a16:creationId xmlns:a16="http://schemas.microsoft.com/office/drawing/2014/main" id="{57B13A63-A8C3-141A-EF9F-3A8E32BEE3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00C3E4-68A4-70AF-A069-A40E964E7F8E}"/>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1529939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38BE9-3AB8-0280-FBE2-E6127E107B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707A52-D00A-4CC8-BFD3-63290125D899}"/>
              </a:ext>
            </a:extLst>
          </p:cNvPr>
          <p:cNvSpPr>
            <a:spLocks noGrp="1"/>
          </p:cNvSpPr>
          <p:nvPr>
            <p:ph type="dt" sz="half" idx="10"/>
          </p:nvPr>
        </p:nvSpPr>
        <p:spPr/>
        <p:txBody>
          <a:bodyPr/>
          <a:lstStyle/>
          <a:p>
            <a:fld id="{DF719D84-A1B9-4C2B-A737-D1557E36CDEB}" type="datetimeFigureOut">
              <a:rPr lang="en-US" smtClean="0"/>
              <a:t>10/5/22</a:t>
            </a:fld>
            <a:endParaRPr lang="en-US"/>
          </a:p>
        </p:txBody>
      </p:sp>
      <p:sp>
        <p:nvSpPr>
          <p:cNvPr id="4" name="Footer Placeholder 3">
            <a:extLst>
              <a:ext uri="{FF2B5EF4-FFF2-40B4-BE49-F238E27FC236}">
                <a16:creationId xmlns:a16="http://schemas.microsoft.com/office/drawing/2014/main" id="{AD33ADAC-1C78-F742-681F-9AA528653E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F94509-B3FF-103F-92B0-E2800F0ABD3A}"/>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3253296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E0FACC-8472-3DAE-DD04-9CBD469CDE2B}"/>
              </a:ext>
            </a:extLst>
          </p:cNvPr>
          <p:cNvSpPr>
            <a:spLocks noGrp="1"/>
          </p:cNvSpPr>
          <p:nvPr>
            <p:ph type="dt" sz="half" idx="10"/>
          </p:nvPr>
        </p:nvSpPr>
        <p:spPr/>
        <p:txBody>
          <a:bodyPr/>
          <a:lstStyle/>
          <a:p>
            <a:fld id="{DF719D84-A1B9-4C2B-A737-D1557E36CDEB}" type="datetimeFigureOut">
              <a:rPr lang="en-US" smtClean="0"/>
              <a:t>10/5/22</a:t>
            </a:fld>
            <a:endParaRPr lang="en-US"/>
          </a:p>
        </p:txBody>
      </p:sp>
      <p:sp>
        <p:nvSpPr>
          <p:cNvPr id="3" name="Footer Placeholder 2">
            <a:extLst>
              <a:ext uri="{FF2B5EF4-FFF2-40B4-BE49-F238E27FC236}">
                <a16:creationId xmlns:a16="http://schemas.microsoft.com/office/drawing/2014/main" id="{7375FB6A-C665-9843-750C-5B1663C445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A55E0D-5CC3-FF5C-4B5C-FEC628BDFD7F}"/>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3519759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51C29-F8F0-F753-CDCB-25DC3E7D0A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C0720B-8C01-83A5-D654-D75B86217C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553BA2-24B7-E50D-4998-9ED693054D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37F284-77B8-B4CC-6F9B-FF8794EAEB78}"/>
              </a:ext>
            </a:extLst>
          </p:cNvPr>
          <p:cNvSpPr>
            <a:spLocks noGrp="1"/>
          </p:cNvSpPr>
          <p:nvPr>
            <p:ph type="dt" sz="half" idx="10"/>
          </p:nvPr>
        </p:nvSpPr>
        <p:spPr/>
        <p:txBody>
          <a:bodyPr/>
          <a:lstStyle/>
          <a:p>
            <a:fld id="{DF719D84-A1B9-4C2B-A737-D1557E36CDEB}" type="datetimeFigureOut">
              <a:rPr lang="en-US" smtClean="0"/>
              <a:t>10/5/22</a:t>
            </a:fld>
            <a:endParaRPr lang="en-US"/>
          </a:p>
        </p:txBody>
      </p:sp>
      <p:sp>
        <p:nvSpPr>
          <p:cNvPr id="6" name="Footer Placeholder 5">
            <a:extLst>
              <a:ext uri="{FF2B5EF4-FFF2-40B4-BE49-F238E27FC236}">
                <a16:creationId xmlns:a16="http://schemas.microsoft.com/office/drawing/2014/main" id="{223F9064-7BA7-00D6-F2C1-A0C0F0E32A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9B842C-0FDF-E14B-641F-C3CC2F2FC4AE}"/>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2193233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5DE66-A770-63E3-F303-4C03991955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41495E-24A1-7136-A0BC-5B3F9211DE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DB6451-E796-F3E7-5620-3D925B844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BC7106-6B43-7459-1F4E-C39494F8316E}"/>
              </a:ext>
            </a:extLst>
          </p:cNvPr>
          <p:cNvSpPr>
            <a:spLocks noGrp="1"/>
          </p:cNvSpPr>
          <p:nvPr>
            <p:ph type="dt" sz="half" idx="10"/>
          </p:nvPr>
        </p:nvSpPr>
        <p:spPr/>
        <p:txBody>
          <a:bodyPr/>
          <a:lstStyle/>
          <a:p>
            <a:fld id="{DF719D84-A1B9-4C2B-A737-D1557E36CDEB}" type="datetimeFigureOut">
              <a:rPr lang="en-US" smtClean="0"/>
              <a:t>10/5/22</a:t>
            </a:fld>
            <a:endParaRPr lang="en-US"/>
          </a:p>
        </p:txBody>
      </p:sp>
      <p:sp>
        <p:nvSpPr>
          <p:cNvPr id="6" name="Footer Placeholder 5">
            <a:extLst>
              <a:ext uri="{FF2B5EF4-FFF2-40B4-BE49-F238E27FC236}">
                <a16:creationId xmlns:a16="http://schemas.microsoft.com/office/drawing/2014/main" id="{BF29D6ED-EFE4-C1A9-ECF1-E82594B5E5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7693A9-B334-B81F-3667-CE8D2DDE1C8B}"/>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145362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6C40A5-07BB-A32A-74F5-6156460C3D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D602C1-191F-F5F4-8F9F-0C13086F6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B717A1-637C-BBD4-0AC3-9756451574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719D84-A1B9-4C2B-A737-D1557E36CDEB}" type="datetimeFigureOut">
              <a:rPr lang="en-US" smtClean="0"/>
              <a:t>10/5/22</a:t>
            </a:fld>
            <a:endParaRPr lang="en-US"/>
          </a:p>
        </p:txBody>
      </p:sp>
      <p:sp>
        <p:nvSpPr>
          <p:cNvPr id="5" name="Footer Placeholder 4">
            <a:extLst>
              <a:ext uri="{FF2B5EF4-FFF2-40B4-BE49-F238E27FC236}">
                <a16:creationId xmlns:a16="http://schemas.microsoft.com/office/drawing/2014/main" id="{E1526CFD-C71E-D061-6CAF-DB936D86EF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C5D6BC-AC76-2454-DB26-A0AC70EDD4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B1BE7-AD70-4E4C-A51A-40F6B1F32D18}" type="slidenum">
              <a:rPr lang="en-US" smtClean="0"/>
              <a:t>‹#›</a:t>
            </a:fld>
            <a:endParaRPr lang="en-US"/>
          </a:p>
        </p:txBody>
      </p:sp>
    </p:spTree>
    <p:extLst>
      <p:ext uri="{BB962C8B-B14F-4D97-AF65-F5344CB8AC3E}">
        <p14:creationId xmlns:p14="http://schemas.microsoft.com/office/powerpoint/2010/main" val="3503253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customXml" Target="../ink/ink10.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customXml" Target="../ink/ink9.xml"/><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customXml" Target="../ink/ink11.xml"/></Relationships>
</file>

<file path=ppt/slides/_rels/slide11.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3.xml"/><Relationship Id="rId5" Type="http://schemas.openxmlformats.org/officeDocument/2006/relationships/image" Target="../media/image29.png"/><Relationship Id="rId4" Type="http://schemas.openxmlformats.org/officeDocument/2006/relationships/customXml" Target="../ink/ink12.xml"/><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9.png"/><Relationship Id="rId18" Type="http://schemas.openxmlformats.org/officeDocument/2006/relationships/customXml" Target="../ink/ink8.xml"/><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customXml" Target="../ink/ink5.xml"/><Relationship Id="rId17" Type="http://schemas.openxmlformats.org/officeDocument/2006/relationships/image" Target="../media/image21.png"/><Relationship Id="rId2" Type="http://schemas.openxmlformats.org/officeDocument/2006/relationships/image" Target="../media/image1.png"/><Relationship Id="rId16"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20.png"/><Relationship Id="rId10" Type="http://schemas.openxmlformats.org/officeDocument/2006/relationships/customXml" Target="../ink/ink4.xml"/><Relationship Id="rId19" Type="http://schemas.openxmlformats.org/officeDocument/2006/relationships/image" Target="../media/image22.png"/><Relationship Id="rId4" Type="http://schemas.openxmlformats.org/officeDocument/2006/relationships/customXml" Target="../ink/ink1.xml"/><Relationship Id="rId9" Type="http://schemas.openxmlformats.org/officeDocument/2006/relationships/image" Target="../media/image17.png"/><Relationship Id="rId14"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6048D1-1478-4337-3368-CFB52828E99E}"/>
              </a:ext>
            </a:extLst>
          </p:cNvPr>
          <p:cNvSpPr/>
          <p:nvPr/>
        </p:nvSpPr>
        <p:spPr>
          <a:xfrm>
            <a:off x="0" y="0"/>
            <a:ext cx="12192000" cy="68580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C48641-970D-467A-DEE6-81BF8575E07C}"/>
              </a:ext>
            </a:extLst>
          </p:cNvPr>
          <p:cNvSpPr>
            <a:spLocks noGrp="1"/>
          </p:cNvSpPr>
          <p:nvPr>
            <p:ph type="ctrTitle"/>
          </p:nvPr>
        </p:nvSpPr>
        <p:spPr/>
        <p:txBody>
          <a:bodyPr>
            <a:normAutofit/>
          </a:bodyPr>
          <a:lstStyle/>
          <a:p>
            <a:r>
              <a:rPr lang="en-US" b="1" dirty="0">
                <a:solidFill>
                  <a:srgbClr val="7A0019"/>
                </a:solidFill>
              </a:rPr>
              <a:t>Contactless Fare Payment Review</a:t>
            </a:r>
          </a:p>
        </p:txBody>
      </p:sp>
      <p:sp>
        <p:nvSpPr>
          <p:cNvPr id="3" name="Subtitle 2">
            <a:extLst>
              <a:ext uri="{FF2B5EF4-FFF2-40B4-BE49-F238E27FC236}">
                <a16:creationId xmlns:a16="http://schemas.microsoft.com/office/drawing/2014/main" id="{D30068D0-E192-5ABA-7101-7A3FDA7752B4}"/>
              </a:ext>
            </a:extLst>
          </p:cNvPr>
          <p:cNvSpPr>
            <a:spLocks noGrp="1"/>
          </p:cNvSpPr>
          <p:nvPr>
            <p:ph type="subTitle" idx="1"/>
          </p:nvPr>
        </p:nvSpPr>
        <p:spPr/>
        <p:txBody>
          <a:bodyPr/>
          <a:lstStyle/>
          <a:p>
            <a:r>
              <a:rPr lang="en-US" b="1" dirty="0"/>
              <a:t>Hannah </a:t>
            </a:r>
            <a:r>
              <a:rPr lang="en-US" b="1" dirty="0" err="1"/>
              <a:t>DeBruin</a:t>
            </a:r>
            <a:endParaRPr lang="en-US" b="1" dirty="0"/>
          </a:p>
          <a:p>
            <a:r>
              <a:rPr lang="en-US" b="1" dirty="0"/>
              <a:t>Weekly Meeting: Transit Data Subgroup</a:t>
            </a:r>
          </a:p>
          <a:p>
            <a:r>
              <a:rPr lang="en-US" b="1" dirty="0"/>
              <a:t>10/05/22</a:t>
            </a:r>
          </a:p>
        </p:txBody>
      </p:sp>
      <p:pic>
        <p:nvPicPr>
          <p:cNvPr id="1028" name="Picture 4">
            <a:extLst>
              <a:ext uri="{FF2B5EF4-FFF2-40B4-BE49-F238E27FC236}">
                <a16:creationId xmlns:a16="http://schemas.microsoft.com/office/drawing/2014/main" id="{6407B8B7-366F-1734-2F41-52E26E510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7698" y="5901848"/>
            <a:ext cx="1554302" cy="8742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81A34AE-69C1-41C3-0C17-F245B6578425}"/>
              </a:ext>
            </a:extLst>
          </p:cNvPr>
          <p:cNvPicPr>
            <a:picLocks noChangeAspect="1"/>
          </p:cNvPicPr>
          <p:nvPr/>
        </p:nvPicPr>
        <p:blipFill>
          <a:blip r:embed="rId3"/>
          <a:stretch>
            <a:fillRect/>
          </a:stretch>
        </p:blipFill>
        <p:spPr>
          <a:xfrm>
            <a:off x="3025223" y="655775"/>
            <a:ext cx="628650" cy="219075"/>
          </a:xfrm>
          <a:prstGeom prst="rect">
            <a:avLst/>
          </a:prstGeom>
        </p:spPr>
      </p:pic>
    </p:spTree>
    <p:extLst>
      <p:ext uri="{BB962C8B-B14F-4D97-AF65-F5344CB8AC3E}">
        <p14:creationId xmlns:p14="http://schemas.microsoft.com/office/powerpoint/2010/main" val="271739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Fare Payment Method “</a:t>
            </a:r>
            <a:r>
              <a:rPr lang="en-US" b="1" dirty="0" err="1">
                <a:solidFill>
                  <a:srgbClr val="7A0019"/>
                </a:solidFill>
              </a:rPr>
              <a:t>Unbanked”ness</a:t>
            </a:r>
            <a:r>
              <a:rPr lang="en-US" b="1" dirty="0">
                <a:solidFill>
                  <a:srgbClr val="7A0019"/>
                </a:solidFill>
              </a:rPr>
              <a:t> and Equity - 2013</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(10/03/2022)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10</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205F6FCD-521C-6745-02D1-5C65F0EF6868}"/>
              </a:ext>
            </a:extLst>
          </p:cNvPr>
          <p:cNvSpPr>
            <a:spLocks noGrp="1"/>
          </p:cNvSpPr>
          <p:nvPr>
            <p:ph idx="1"/>
          </p:nvPr>
        </p:nvSpPr>
        <p:spPr>
          <a:xfrm>
            <a:off x="5282456" y="2433820"/>
            <a:ext cx="2106621" cy="2167105"/>
          </a:xfrm>
          <a:ln w="28575">
            <a:solidFill>
              <a:schemeClr val="tx1"/>
            </a:solidFill>
          </a:ln>
        </p:spPr>
        <p:txBody>
          <a:bodyPr>
            <a:normAutofit fontScale="62500" lnSpcReduction="20000"/>
          </a:bodyPr>
          <a:lstStyle/>
          <a:p>
            <a:pPr marL="0" indent="0">
              <a:buNone/>
            </a:pPr>
            <a:r>
              <a:rPr lang="en-US" sz="1800" dirty="0"/>
              <a:t>2013 analysis of Chicago Transit Authority riders’ fare payment preferences using stated preference survey and discrete choice models (binary logit for bank card use and currency exchange use)</a:t>
            </a:r>
          </a:p>
          <a:p>
            <a:pPr marL="0" indent="0">
              <a:buNone/>
            </a:pPr>
            <a:endParaRPr lang="en-US" sz="1800" dirty="0"/>
          </a:p>
          <a:p>
            <a:pPr marL="0" indent="0">
              <a:buNone/>
            </a:pPr>
            <a:r>
              <a:rPr lang="en-US" sz="1800" dirty="0"/>
              <a:t>“CTA riders without bank cards tend to have lower incomes, be unemployed, be bus users, and be minorities.”</a:t>
            </a:r>
          </a:p>
        </p:txBody>
      </p:sp>
      <p:pic>
        <p:nvPicPr>
          <p:cNvPr id="14" name="Picture 13" descr="Table&#10;&#10;Description automatically generated">
            <a:extLst>
              <a:ext uri="{FF2B5EF4-FFF2-40B4-BE49-F238E27FC236}">
                <a16:creationId xmlns:a16="http://schemas.microsoft.com/office/drawing/2014/main" id="{9DFB6BEF-0CE2-68A9-2569-B2CAD9516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26" y="1033230"/>
            <a:ext cx="4994927" cy="5318433"/>
          </a:xfrm>
          <a:prstGeom prst="rect">
            <a:avLst/>
          </a:prstGeom>
        </p:spPr>
      </p:pic>
      <p:pic>
        <p:nvPicPr>
          <p:cNvPr id="17" name="Picture 16" descr="Table&#10;&#10;Description automatically generated">
            <a:extLst>
              <a:ext uri="{FF2B5EF4-FFF2-40B4-BE49-F238E27FC236}">
                <a16:creationId xmlns:a16="http://schemas.microsoft.com/office/drawing/2014/main" id="{4F5ADBF9-6A3E-C4F5-9A1A-CB9A603FC2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7715" y="1033230"/>
            <a:ext cx="4226560" cy="4968286"/>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A59D47C2-FA03-5AA6-D468-2566B45F2D61}"/>
                  </a:ext>
                </a:extLst>
              </p14:cNvPr>
              <p14:cNvContentPartPr/>
              <p14:nvPr/>
            </p14:nvContentPartPr>
            <p14:xfrm>
              <a:off x="10879747" y="2882440"/>
              <a:ext cx="309240" cy="27360"/>
            </p14:xfrm>
          </p:contentPart>
        </mc:Choice>
        <mc:Fallback>
          <p:pic>
            <p:nvPicPr>
              <p:cNvPr id="2" name="Ink 1">
                <a:extLst>
                  <a:ext uri="{FF2B5EF4-FFF2-40B4-BE49-F238E27FC236}">
                    <a16:creationId xmlns:a16="http://schemas.microsoft.com/office/drawing/2014/main" id="{A59D47C2-FA03-5AA6-D468-2566B45F2D61}"/>
                  </a:ext>
                </a:extLst>
              </p:cNvPr>
              <p:cNvPicPr/>
              <p:nvPr/>
            </p:nvPicPr>
            <p:blipFill>
              <a:blip r:embed="rId6"/>
              <a:stretch>
                <a:fillRect/>
              </a:stretch>
            </p:blipFill>
            <p:spPr>
              <a:xfrm>
                <a:off x="10870747" y="2873440"/>
                <a:ext cx="3268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3E972A97-AD0C-A7D5-615A-5A28FE43F792}"/>
                  </a:ext>
                </a:extLst>
              </p14:cNvPr>
              <p14:cNvContentPartPr/>
              <p14:nvPr/>
            </p14:nvContentPartPr>
            <p14:xfrm>
              <a:off x="9828907" y="2903320"/>
              <a:ext cx="253800" cy="3240"/>
            </p14:xfrm>
          </p:contentPart>
        </mc:Choice>
        <mc:Fallback>
          <p:pic>
            <p:nvPicPr>
              <p:cNvPr id="3" name="Ink 2">
                <a:extLst>
                  <a:ext uri="{FF2B5EF4-FFF2-40B4-BE49-F238E27FC236}">
                    <a16:creationId xmlns:a16="http://schemas.microsoft.com/office/drawing/2014/main" id="{3E972A97-AD0C-A7D5-615A-5A28FE43F792}"/>
                  </a:ext>
                </a:extLst>
              </p:cNvPr>
              <p:cNvPicPr/>
              <p:nvPr/>
            </p:nvPicPr>
            <p:blipFill>
              <a:blip r:embed="rId8"/>
              <a:stretch>
                <a:fillRect/>
              </a:stretch>
            </p:blipFill>
            <p:spPr>
              <a:xfrm>
                <a:off x="9820267" y="2894680"/>
                <a:ext cx="27144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53BA6CD3-4BEA-8FC9-E076-77BC174F9657}"/>
                  </a:ext>
                </a:extLst>
              </p14:cNvPr>
              <p14:cNvContentPartPr/>
              <p14:nvPr/>
            </p14:nvContentPartPr>
            <p14:xfrm>
              <a:off x="9800467" y="3167924"/>
              <a:ext cx="360360" cy="466200"/>
            </p14:xfrm>
          </p:contentPart>
        </mc:Choice>
        <mc:Fallback>
          <p:pic>
            <p:nvPicPr>
              <p:cNvPr id="4" name="Ink 3">
                <a:extLst>
                  <a:ext uri="{FF2B5EF4-FFF2-40B4-BE49-F238E27FC236}">
                    <a16:creationId xmlns:a16="http://schemas.microsoft.com/office/drawing/2014/main" id="{53BA6CD3-4BEA-8FC9-E076-77BC174F9657}"/>
                  </a:ext>
                </a:extLst>
              </p:cNvPr>
              <p:cNvPicPr/>
              <p:nvPr/>
            </p:nvPicPr>
            <p:blipFill>
              <a:blip r:embed="rId10"/>
              <a:stretch>
                <a:fillRect/>
              </a:stretch>
            </p:blipFill>
            <p:spPr>
              <a:xfrm>
                <a:off x="9791467" y="3158924"/>
                <a:ext cx="378000" cy="483840"/>
              </a:xfrm>
              <a:prstGeom prst="rect">
                <a:avLst/>
              </a:prstGeom>
            </p:spPr>
          </p:pic>
        </mc:Fallback>
      </mc:AlternateContent>
    </p:spTree>
    <p:extLst>
      <p:ext uri="{BB962C8B-B14F-4D97-AF65-F5344CB8AC3E}">
        <p14:creationId xmlns:p14="http://schemas.microsoft.com/office/powerpoint/2010/main" val="2464371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Contactless Fare Payment Survey - 2019</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(10/03/2022)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11</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205F6FCD-521C-6745-02D1-5C65F0EF6868}"/>
              </a:ext>
            </a:extLst>
          </p:cNvPr>
          <p:cNvSpPr>
            <a:spLocks noGrp="1"/>
          </p:cNvSpPr>
          <p:nvPr>
            <p:ph idx="1"/>
          </p:nvPr>
        </p:nvSpPr>
        <p:spPr>
          <a:xfrm>
            <a:off x="838200" y="1211262"/>
            <a:ext cx="6286500" cy="5187704"/>
          </a:xfrm>
        </p:spPr>
        <p:txBody>
          <a:bodyPr>
            <a:normAutofit fontScale="77500" lnSpcReduction="20000"/>
          </a:bodyPr>
          <a:lstStyle/>
          <a:p>
            <a:pPr marL="0" indent="0">
              <a:buNone/>
            </a:pPr>
            <a:r>
              <a:rPr lang="en-US" dirty="0"/>
              <a:t>“Focus group findings, in conjunction with the literature, informed a subsequent three-city transit rider intercept survey conducted between July and September 2019; we conducted the transit rider intercept surveys in Portland-Gresham, OR; Eugene, OR; and Denver, CO.</a:t>
            </a:r>
          </a:p>
          <a:p>
            <a:pPr marL="0" indent="0">
              <a:buNone/>
            </a:pPr>
            <a:r>
              <a:rPr lang="en-US" dirty="0"/>
              <a:t>The surveys focused on current fare payment behavior, access to banking, Internet and smartphone resources, and potential fare payment behavior in the absence of cash options. Demographic information was also collected in order to perform an equity analysis.</a:t>
            </a:r>
          </a:p>
          <a:p>
            <a:pPr marL="0" indent="0">
              <a:buNone/>
            </a:pPr>
            <a:r>
              <a:rPr lang="en-US" dirty="0"/>
              <a:t>Transit riders who did not wish to complete the survey at the moment were provided a written envelope and pre-stamped envelope to return the survey by mail. No incentives were given for participation. In total, 2,303 riders completed intercept surveys across the three regions.”</a:t>
            </a:r>
          </a:p>
          <a:p>
            <a:pPr marL="0" indent="0">
              <a:buNone/>
            </a:pPr>
            <a:br>
              <a:rPr lang="en-US" dirty="0"/>
            </a:br>
            <a:r>
              <a:rPr lang="en-US" dirty="0"/>
              <a:t>Binary logistic regression</a:t>
            </a:r>
          </a:p>
        </p:txBody>
      </p:sp>
      <p:pic>
        <p:nvPicPr>
          <p:cNvPr id="3" name="Picture 2" descr="Table&#10;&#10;Description automatically generated">
            <a:extLst>
              <a:ext uri="{FF2B5EF4-FFF2-40B4-BE49-F238E27FC236}">
                <a16:creationId xmlns:a16="http://schemas.microsoft.com/office/drawing/2014/main" id="{EF7442F1-8FB2-F857-6D07-B54B5399E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1207" y="960573"/>
            <a:ext cx="3889289" cy="5340756"/>
          </a:xfrm>
          <a:prstGeom prst="rect">
            <a:avLst/>
          </a:prstGeom>
        </p:spPr>
      </p:pic>
      <p:sp>
        <p:nvSpPr>
          <p:cNvPr id="4" name="TextBox 3">
            <a:extLst>
              <a:ext uri="{FF2B5EF4-FFF2-40B4-BE49-F238E27FC236}">
                <a16:creationId xmlns:a16="http://schemas.microsoft.com/office/drawing/2014/main" id="{7245574B-40CE-1C42-B98B-1328E466ED3E}"/>
              </a:ext>
            </a:extLst>
          </p:cNvPr>
          <p:cNvSpPr txBox="1"/>
          <p:nvPr/>
        </p:nvSpPr>
        <p:spPr>
          <a:xfrm>
            <a:off x="4476750" y="-1619250"/>
            <a:ext cx="184731" cy="369332"/>
          </a:xfrm>
          <a:prstGeom prst="rect">
            <a:avLst/>
          </a:prstGeom>
          <a:noFill/>
        </p:spPr>
        <p:txBody>
          <a:bodyPr wrap="none" rtlCol="0">
            <a:spAutoFit/>
          </a:bodyPr>
          <a:lstStyle/>
          <a:p>
            <a:endParaRPr lang="en-US"/>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57FCED7-6619-9CC4-C3FD-52A9A176FD89}"/>
                  </a:ext>
                </a:extLst>
              </p14:cNvPr>
              <p14:cNvContentPartPr/>
              <p14:nvPr/>
            </p14:nvContentPartPr>
            <p14:xfrm>
              <a:off x="959686" y="6281036"/>
              <a:ext cx="1663200" cy="65160"/>
            </p14:xfrm>
          </p:contentPart>
        </mc:Choice>
        <mc:Fallback>
          <p:pic>
            <p:nvPicPr>
              <p:cNvPr id="2" name="Ink 1">
                <a:extLst>
                  <a:ext uri="{FF2B5EF4-FFF2-40B4-BE49-F238E27FC236}">
                    <a16:creationId xmlns:a16="http://schemas.microsoft.com/office/drawing/2014/main" id="{757FCED7-6619-9CC4-C3FD-52A9A176FD89}"/>
                  </a:ext>
                </a:extLst>
              </p:cNvPr>
              <p:cNvPicPr/>
              <p:nvPr/>
            </p:nvPicPr>
            <p:blipFill>
              <a:blip r:embed="rId5"/>
              <a:stretch>
                <a:fillRect/>
              </a:stretch>
            </p:blipFill>
            <p:spPr>
              <a:xfrm>
                <a:off x="950686" y="6272036"/>
                <a:ext cx="168084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2E7CF5E3-9335-9ECB-8C1F-9EA7A0A934DB}"/>
                  </a:ext>
                </a:extLst>
              </p14:cNvPr>
              <p14:cNvContentPartPr/>
              <p14:nvPr/>
            </p14:nvContentPartPr>
            <p14:xfrm>
              <a:off x="10930628" y="5097706"/>
              <a:ext cx="129960" cy="4320"/>
            </p14:xfrm>
          </p:contentPart>
        </mc:Choice>
        <mc:Fallback>
          <p:pic>
            <p:nvPicPr>
              <p:cNvPr id="17" name="Ink 16">
                <a:extLst>
                  <a:ext uri="{FF2B5EF4-FFF2-40B4-BE49-F238E27FC236}">
                    <a16:creationId xmlns:a16="http://schemas.microsoft.com/office/drawing/2014/main" id="{2E7CF5E3-9335-9ECB-8C1F-9EA7A0A934DB}"/>
                  </a:ext>
                </a:extLst>
              </p:cNvPr>
              <p:cNvPicPr/>
              <p:nvPr/>
            </p:nvPicPr>
            <p:blipFill>
              <a:blip r:embed="rId7"/>
              <a:stretch>
                <a:fillRect/>
              </a:stretch>
            </p:blipFill>
            <p:spPr>
              <a:xfrm>
                <a:off x="10921988" y="5088706"/>
                <a:ext cx="1476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8" name="Ink 17">
                <a:extLst>
                  <a:ext uri="{FF2B5EF4-FFF2-40B4-BE49-F238E27FC236}">
                    <a16:creationId xmlns:a16="http://schemas.microsoft.com/office/drawing/2014/main" id="{AA187AF4-7ADA-3024-4D2E-BD8AB777B0B4}"/>
                  </a:ext>
                </a:extLst>
              </p14:cNvPr>
              <p14:cNvContentPartPr/>
              <p14:nvPr/>
            </p14:nvContentPartPr>
            <p14:xfrm>
              <a:off x="10893775" y="5192243"/>
              <a:ext cx="158400" cy="186480"/>
            </p14:xfrm>
          </p:contentPart>
        </mc:Choice>
        <mc:Fallback>
          <p:pic>
            <p:nvPicPr>
              <p:cNvPr id="18" name="Ink 17">
                <a:extLst>
                  <a:ext uri="{FF2B5EF4-FFF2-40B4-BE49-F238E27FC236}">
                    <a16:creationId xmlns:a16="http://schemas.microsoft.com/office/drawing/2014/main" id="{AA187AF4-7ADA-3024-4D2E-BD8AB777B0B4}"/>
                  </a:ext>
                </a:extLst>
              </p:cNvPr>
              <p:cNvPicPr/>
              <p:nvPr/>
            </p:nvPicPr>
            <p:blipFill>
              <a:blip r:embed="rId9"/>
              <a:stretch>
                <a:fillRect/>
              </a:stretch>
            </p:blipFill>
            <p:spPr>
              <a:xfrm>
                <a:off x="10884775" y="5183603"/>
                <a:ext cx="176040" cy="204120"/>
              </a:xfrm>
              <a:prstGeom prst="rect">
                <a:avLst/>
              </a:prstGeom>
            </p:spPr>
          </p:pic>
        </mc:Fallback>
      </mc:AlternateContent>
    </p:spTree>
    <p:extLst>
      <p:ext uri="{BB962C8B-B14F-4D97-AF65-F5344CB8AC3E}">
        <p14:creationId xmlns:p14="http://schemas.microsoft.com/office/powerpoint/2010/main" val="2780359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Qualities to Survey</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(10/03/2022)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12</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205F6FCD-521C-6745-02D1-5C65F0EF6868}"/>
              </a:ext>
            </a:extLst>
          </p:cNvPr>
          <p:cNvSpPr>
            <a:spLocks noGrp="1"/>
          </p:cNvSpPr>
          <p:nvPr>
            <p:ph idx="1"/>
          </p:nvPr>
        </p:nvSpPr>
        <p:spPr>
          <a:xfrm>
            <a:off x="838200" y="1211262"/>
            <a:ext cx="10515600" cy="5187704"/>
          </a:xfrm>
        </p:spPr>
        <p:txBody>
          <a:bodyPr>
            <a:normAutofit lnSpcReduction="10000"/>
          </a:bodyPr>
          <a:lstStyle/>
          <a:p>
            <a:r>
              <a:rPr lang="en-US" dirty="0"/>
              <a:t>Demographics</a:t>
            </a:r>
          </a:p>
          <a:p>
            <a:r>
              <a:rPr lang="en-US" dirty="0"/>
              <a:t>Current fare payment practice</a:t>
            </a:r>
          </a:p>
          <a:p>
            <a:r>
              <a:rPr lang="en-US" dirty="0"/>
              <a:t>Access to banking</a:t>
            </a:r>
          </a:p>
          <a:p>
            <a:r>
              <a:rPr lang="en-US" dirty="0"/>
              <a:t>Access to the internet, smartphone, concern about data limitations</a:t>
            </a:r>
          </a:p>
          <a:p>
            <a:r>
              <a:rPr lang="en-US" dirty="0"/>
              <a:t>Comfort level with various payment practices</a:t>
            </a:r>
          </a:p>
          <a:p>
            <a:r>
              <a:rPr lang="en-US" dirty="0"/>
              <a:t>If system went cashless, which payment method would the rider switch to? (Unable to ride is an option)</a:t>
            </a:r>
          </a:p>
          <a:p>
            <a:r>
              <a:rPr lang="en-US" dirty="0"/>
              <a:t>Overall satisfaction with fare payment, transit service</a:t>
            </a:r>
          </a:p>
          <a:p>
            <a:pPr marL="0" indent="0">
              <a:buNone/>
            </a:pPr>
            <a:endParaRPr lang="en-US" dirty="0"/>
          </a:p>
          <a:p>
            <a:r>
              <a:rPr lang="en-US" dirty="0"/>
              <a:t>Specific concerns with contactless fare payment like data security</a:t>
            </a:r>
          </a:p>
          <a:p>
            <a:r>
              <a:rPr lang="en-US" dirty="0"/>
              <a:t>Safety perception of contactless payment related to covid-19</a:t>
            </a:r>
          </a:p>
        </p:txBody>
      </p:sp>
    </p:spTree>
    <p:extLst>
      <p:ext uri="{BB962C8B-B14F-4D97-AF65-F5344CB8AC3E}">
        <p14:creationId xmlns:p14="http://schemas.microsoft.com/office/powerpoint/2010/main" val="4245352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More Literature to Look For/Review</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(10/03/2022)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13</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205F6FCD-521C-6745-02D1-5C65F0EF6868}"/>
              </a:ext>
            </a:extLst>
          </p:cNvPr>
          <p:cNvSpPr>
            <a:spLocks noGrp="1"/>
          </p:cNvSpPr>
          <p:nvPr>
            <p:ph idx="1"/>
          </p:nvPr>
        </p:nvSpPr>
        <p:spPr>
          <a:xfrm>
            <a:off x="838200" y="1211262"/>
            <a:ext cx="10515600" cy="4732337"/>
          </a:xfrm>
        </p:spPr>
        <p:txBody>
          <a:bodyPr>
            <a:normAutofit/>
          </a:bodyPr>
          <a:lstStyle/>
          <a:p>
            <a:r>
              <a:rPr lang="en-US" dirty="0"/>
              <a:t>Analysis not using binary logit? (Structural Equation Modeling?)</a:t>
            </a:r>
          </a:p>
          <a:p>
            <a:r>
              <a:rPr lang="en-US" dirty="0"/>
              <a:t>Studies for more rural regions</a:t>
            </a:r>
          </a:p>
          <a:p>
            <a:endParaRPr lang="en-US" dirty="0"/>
          </a:p>
          <a:p>
            <a:r>
              <a:rPr lang="en-US" dirty="0"/>
              <a:t>Surveys since covid-19 </a:t>
            </a:r>
          </a:p>
          <a:p>
            <a:endParaRPr lang="en-US" dirty="0"/>
          </a:p>
        </p:txBody>
      </p:sp>
    </p:spTree>
    <p:extLst>
      <p:ext uri="{BB962C8B-B14F-4D97-AF65-F5344CB8AC3E}">
        <p14:creationId xmlns:p14="http://schemas.microsoft.com/office/powerpoint/2010/main" val="151369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490EEE-1C43-A79F-4989-8787D58ACDA8}"/>
              </a:ext>
            </a:extLst>
          </p:cNvPr>
          <p:cNvSpPr>
            <a:spLocks noGrp="1"/>
          </p:cNvSpPr>
          <p:nvPr>
            <p:ph idx="1"/>
          </p:nvPr>
        </p:nvSpPr>
        <p:spPr>
          <a:xfrm>
            <a:off x="519957" y="1520140"/>
            <a:ext cx="4028726" cy="692653"/>
          </a:xfrm>
        </p:spPr>
        <p:txBody>
          <a:bodyPr>
            <a:normAutofit/>
          </a:bodyPr>
          <a:lstStyle/>
          <a:p>
            <a:pPr marL="0" indent="0" algn="ctr">
              <a:buNone/>
            </a:pPr>
            <a:r>
              <a:rPr lang="en-US" dirty="0"/>
              <a:t>Cash (Currency Exchange)</a:t>
            </a:r>
          </a:p>
        </p:txBody>
      </p:sp>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Fare Payment Types</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(10/03/2022)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2</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28B184C3-68EF-886B-A794-CFFE08114F90}"/>
              </a:ext>
            </a:extLst>
          </p:cNvPr>
          <p:cNvSpPr txBox="1">
            <a:spLocks/>
          </p:cNvSpPr>
          <p:nvPr/>
        </p:nvSpPr>
        <p:spPr>
          <a:xfrm>
            <a:off x="4395894" y="1425306"/>
            <a:ext cx="4028726" cy="6926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Magnetic Stripe Cards</a:t>
            </a:r>
          </a:p>
        </p:txBody>
      </p:sp>
      <p:sp>
        <p:nvSpPr>
          <p:cNvPr id="4" name="Content Placeholder 2">
            <a:extLst>
              <a:ext uri="{FF2B5EF4-FFF2-40B4-BE49-F238E27FC236}">
                <a16:creationId xmlns:a16="http://schemas.microsoft.com/office/drawing/2014/main" id="{495077B1-0F68-CC3B-424A-C9820A87168B}"/>
              </a:ext>
            </a:extLst>
          </p:cNvPr>
          <p:cNvSpPr txBox="1">
            <a:spLocks/>
          </p:cNvSpPr>
          <p:nvPr/>
        </p:nvSpPr>
        <p:spPr>
          <a:xfrm>
            <a:off x="8264044" y="1181182"/>
            <a:ext cx="4028726" cy="6926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Transit-Issued Smart Cards</a:t>
            </a:r>
          </a:p>
        </p:txBody>
      </p:sp>
      <p:sp>
        <p:nvSpPr>
          <p:cNvPr id="5" name="Content Placeholder 2">
            <a:extLst>
              <a:ext uri="{FF2B5EF4-FFF2-40B4-BE49-F238E27FC236}">
                <a16:creationId xmlns:a16="http://schemas.microsoft.com/office/drawing/2014/main" id="{135AA8B1-692B-8319-9699-622BC3EA9F40}"/>
              </a:ext>
            </a:extLst>
          </p:cNvPr>
          <p:cNvSpPr txBox="1">
            <a:spLocks/>
          </p:cNvSpPr>
          <p:nvPr/>
        </p:nvSpPr>
        <p:spPr>
          <a:xfrm>
            <a:off x="519957" y="3709239"/>
            <a:ext cx="4028726" cy="6926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Tokens/Fare Booklet</a:t>
            </a:r>
          </a:p>
        </p:txBody>
      </p:sp>
      <p:pic>
        <p:nvPicPr>
          <p:cNvPr id="14" name="Picture 13">
            <a:extLst>
              <a:ext uri="{FF2B5EF4-FFF2-40B4-BE49-F238E27FC236}">
                <a16:creationId xmlns:a16="http://schemas.microsoft.com/office/drawing/2014/main" id="{FFC0B52C-932B-21D5-9A6C-15BCE1ADAE5E}"/>
              </a:ext>
            </a:extLst>
          </p:cNvPr>
          <p:cNvPicPr>
            <a:picLocks noChangeAspect="1"/>
          </p:cNvPicPr>
          <p:nvPr/>
        </p:nvPicPr>
        <p:blipFill>
          <a:blip r:embed="rId3"/>
          <a:stretch>
            <a:fillRect/>
          </a:stretch>
        </p:blipFill>
        <p:spPr>
          <a:xfrm>
            <a:off x="2699163" y="4185197"/>
            <a:ext cx="2142328" cy="1572414"/>
          </a:xfrm>
          <a:prstGeom prst="rect">
            <a:avLst/>
          </a:prstGeom>
        </p:spPr>
      </p:pic>
      <p:sp>
        <p:nvSpPr>
          <p:cNvPr id="15" name="Content Placeholder 2">
            <a:extLst>
              <a:ext uri="{FF2B5EF4-FFF2-40B4-BE49-F238E27FC236}">
                <a16:creationId xmlns:a16="http://schemas.microsoft.com/office/drawing/2014/main" id="{842573A6-CD75-FF70-C1FC-97AF7A1D8EE8}"/>
              </a:ext>
            </a:extLst>
          </p:cNvPr>
          <p:cNvSpPr txBox="1">
            <a:spLocks/>
          </p:cNvSpPr>
          <p:nvPr/>
        </p:nvSpPr>
        <p:spPr>
          <a:xfrm>
            <a:off x="3958289" y="3797481"/>
            <a:ext cx="4028726" cy="6926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Tickets</a:t>
            </a:r>
          </a:p>
        </p:txBody>
      </p:sp>
      <p:pic>
        <p:nvPicPr>
          <p:cNvPr id="17" name="Picture 16">
            <a:extLst>
              <a:ext uri="{FF2B5EF4-FFF2-40B4-BE49-F238E27FC236}">
                <a16:creationId xmlns:a16="http://schemas.microsoft.com/office/drawing/2014/main" id="{9E5544DD-43EF-4A36-EC00-726D4A6592D8}"/>
              </a:ext>
            </a:extLst>
          </p:cNvPr>
          <p:cNvPicPr>
            <a:picLocks noChangeAspect="1"/>
          </p:cNvPicPr>
          <p:nvPr/>
        </p:nvPicPr>
        <p:blipFill>
          <a:blip r:embed="rId4"/>
          <a:stretch>
            <a:fillRect/>
          </a:stretch>
        </p:blipFill>
        <p:spPr>
          <a:xfrm>
            <a:off x="435234" y="4199028"/>
            <a:ext cx="2142328" cy="1606746"/>
          </a:xfrm>
          <a:prstGeom prst="rect">
            <a:avLst/>
          </a:prstGeom>
        </p:spPr>
      </p:pic>
      <p:pic>
        <p:nvPicPr>
          <p:cNvPr id="18" name="Picture 17">
            <a:extLst>
              <a:ext uri="{FF2B5EF4-FFF2-40B4-BE49-F238E27FC236}">
                <a16:creationId xmlns:a16="http://schemas.microsoft.com/office/drawing/2014/main" id="{953FE00D-FBF3-D690-40C2-A8203E27F554}"/>
              </a:ext>
            </a:extLst>
          </p:cNvPr>
          <p:cNvPicPr>
            <a:picLocks noChangeAspect="1"/>
          </p:cNvPicPr>
          <p:nvPr/>
        </p:nvPicPr>
        <p:blipFill rotWithShape="1">
          <a:blip r:embed="rId5"/>
          <a:srcRect t="34553" b="11802"/>
          <a:stretch/>
        </p:blipFill>
        <p:spPr>
          <a:xfrm>
            <a:off x="9127445" y="1597988"/>
            <a:ext cx="2351132" cy="1903414"/>
          </a:xfrm>
          <a:prstGeom prst="rect">
            <a:avLst/>
          </a:prstGeom>
        </p:spPr>
      </p:pic>
      <p:pic>
        <p:nvPicPr>
          <p:cNvPr id="19" name="Picture 18">
            <a:extLst>
              <a:ext uri="{FF2B5EF4-FFF2-40B4-BE49-F238E27FC236}">
                <a16:creationId xmlns:a16="http://schemas.microsoft.com/office/drawing/2014/main" id="{8782537E-5F68-3252-1F8F-540D789D18B8}"/>
              </a:ext>
            </a:extLst>
          </p:cNvPr>
          <p:cNvPicPr>
            <a:picLocks noChangeAspect="1"/>
          </p:cNvPicPr>
          <p:nvPr/>
        </p:nvPicPr>
        <p:blipFill>
          <a:blip r:embed="rId6"/>
          <a:stretch>
            <a:fillRect/>
          </a:stretch>
        </p:blipFill>
        <p:spPr>
          <a:xfrm>
            <a:off x="9629437" y="4274697"/>
            <a:ext cx="2519110" cy="1678357"/>
          </a:xfrm>
          <a:prstGeom prst="rect">
            <a:avLst/>
          </a:prstGeom>
        </p:spPr>
      </p:pic>
      <p:pic>
        <p:nvPicPr>
          <p:cNvPr id="20" name="Picture 19">
            <a:extLst>
              <a:ext uri="{FF2B5EF4-FFF2-40B4-BE49-F238E27FC236}">
                <a16:creationId xmlns:a16="http://schemas.microsoft.com/office/drawing/2014/main" id="{587CD4B9-CC2D-A3D2-076B-DA5C7A0D1ABF}"/>
              </a:ext>
            </a:extLst>
          </p:cNvPr>
          <p:cNvPicPr>
            <a:picLocks noChangeAspect="1"/>
          </p:cNvPicPr>
          <p:nvPr/>
        </p:nvPicPr>
        <p:blipFill>
          <a:blip r:embed="rId7"/>
          <a:stretch>
            <a:fillRect/>
          </a:stretch>
        </p:blipFill>
        <p:spPr>
          <a:xfrm>
            <a:off x="5334779" y="2006355"/>
            <a:ext cx="2080826" cy="1456578"/>
          </a:xfrm>
          <a:prstGeom prst="rect">
            <a:avLst/>
          </a:prstGeom>
        </p:spPr>
      </p:pic>
      <p:pic>
        <p:nvPicPr>
          <p:cNvPr id="21" name="Picture 20">
            <a:extLst>
              <a:ext uri="{FF2B5EF4-FFF2-40B4-BE49-F238E27FC236}">
                <a16:creationId xmlns:a16="http://schemas.microsoft.com/office/drawing/2014/main" id="{636D7862-EC07-1EF4-0A07-A0F05FD31C03}"/>
              </a:ext>
            </a:extLst>
          </p:cNvPr>
          <p:cNvPicPr>
            <a:picLocks noChangeAspect="1"/>
          </p:cNvPicPr>
          <p:nvPr/>
        </p:nvPicPr>
        <p:blipFill>
          <a:blip r:embed="rId8"/>
          <a:stretch>
            <a:fillRect/>
          </a:stretch>
        </p:blipFill>
        <p:spPr>
          <a:xfrm>
            <a:off x="4976853" y="4279148"/>
            <a:ext cx="2373658" cy="777240"/>
          </a:xfrm>
          <a:prstGeom prst="rect">
            <a:avLst/>
          </a:prstGeom>
        </p:spPr>
      </p:pic>
      <p:pic>
        <p:nvPicPr>
          <p:cNvPr id="22" name="Picture 21">
            <a:extLst>
              <a:ext uri="{FF2B5EF4-FFF2-40B4-BE49-F238E27FC236}">
                <a16:creationId xmlns:a16="http://schemas.microsoft.com/office/drawing/2014/main" id="{1D631735-7BBF-B70F-7C05-886F9888F186}"/>
              </a:ext>
            </a:extLst>
          </p:cNvPr>
          <p:cNvPicPr>
            <a:picLocks noChangeAspect="1"/>
          </p:cNvPicPr>
          <p:nvPr/>
        </p:nvPicPr>
        <p:blipFill>
          <a:blip r:embed="rId9"/>
          <a:stretch>
            <a:fillRect/>
          </a:stretch>
        </p:blipFill>
        <p:spPr>
          <a:xfrm>
            <a:off x="1508889" y="2091965"/>
            <a:ext cx="1884711" cy="1256474"/>
          </a:xfrm>
          <a:prstGeom prst="rect">
            <a:avLst/>
          </a:prstGeom>
        </p:spPr>
      </p:pic>
      <p:sp>
        <p:nvSpPr>
          <p:cNvPr id="25" name="Content Placeholder 2">
            <a:extLst>
              <a:ext uri="{FF2B5EF4-FFF2-40B4-BE49-F238E27FC236}">
                <a16:creationId xmlns:a16="http://schemas.microsoft.com/office/drawing/2014/main" id="{7CA56F44-879A-22A0-D879-19F8CB7C6B85}"/>
              </a:ext>
            </a:extLst>
          </p:cNvPr>
          <p:cNvSpPr txBox="1">
            <a:spLocks/>
          </p:cNvSpPr>
          <p:nvPr/>
        </p:nvSpPr>
        <p:spPr>
          <a:xfrm>
            <a:off x="9448800" y="3852701"/>
            <a:ext cx="2944717" cy="69265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Digital Wallet (NFC)</a:t>
            </a:r>
          </a:p>
        </p:txBody>
      </p:sp>
      <p:pic>
        <p:nvPicPr>
          <p:cNvPr id="26" name="Picture 25">
            <a:extLst>
              <a:ext uri="{FF2B5EF4-FFF2-40B4-BE49-F238E27FC236}">
                <a16:creationId xmlns:a16="http://schemas.microsoft.com/office/drawing/2014/main" id="{722CFAC7-63DD-E025-6243-74CBE9A99DE6}"/>
              </a:ext>
            </a:extLst>
          </p:cNvPr>
          <p:cNvPicPr>
            <a:picLocks noChangeAspect="1"/>
          </p:cNvPicPr>
          <p:nvPr/>
        </p:nvPicPr>
        <p:blipFill>
          <a:blip r:embed="rId10"/>
          <a:stretch>
            <a:fillRect/>
          </a:stretch>
        </p:blipFill>
        <p:spPr>
          <a:xfrm>
            <a:off x="7217634" y="4401892"/>
            <a:ext cx="2340453" cy="1561998"/>
          </a:xfrm>
          <a:prstGeom prst="rect">
            <a:avLst/>
          </a:prstGeom>
        </p:spPr>
      </p:pic>
      <p:sp>
        <p:nvSpPr>
          <p:cNvPr id="27" name="Content Placeholder 2">
            <a:extLst>
              <a:ext uri="{FF2B5EF4-FFF2-40B4-BE49-F238E27FC236}">
                <a16:creationId xmlns:a16="http://schemas.microsoft.com/office/drawing/2014/main" id="{ADE81AAA-55A8-43EC-F984-3CDCC9EA0FC8}"/>
              </a:ext>
            </a:extLst>
          </p:cNvPr>
          <p:cNvSpPr txBox="1">
            <a:spLocks/>
          </p:cNvSpPr>
          <p:nvPr/>
        </p:nvSpPr>
        <p:spPr>
          <a:xfrm>
            <a:off x="7584326" y="3898869"/>
            <a:ext cx="2142328" cy="6926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Bank Cards</a:t>
            </a:r>
          </a:p>
        </p:txBody>
      </p:sp>
    </p:spTree>
    <p:extLst>
      <p:ext uri="{BB962C8B-B14F-4D97-AF65-F5344CB8AC3E}">
        <p14:creationId xmlns:p14="http://schemas.microsoft.com/office/powerpoint/2010/main" val="3885005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Fare Payment Types – Open v Closed Loop</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(10/03/2022)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3</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24" name="Content Placeholder 23">
            <a:extLst>
              <a:ext uri="{FF2B5EF4-FFF2-40B4-BE49-F238E27FC236}">
                <a16:creationId xmlns:a16="http://schemas.microsoft.com/office/drawing/2014/main" id="{CFAA2FE9-1605-D9F9-DF9F-6707880630DA}"/>
              </a:ext>
            </a:extLst>
          </p:cNvPr>
          <p:cNvSpPr>
            <a:spLocks noGrp="1"/>
          </p:cNvSpPr>
          <p:nvPr>
            <p:ph idx="1"/>
          </p:nvPr>
        </p:nvSpPr>
        <p:spPr>
          <a:xfrm>
            <a:off x="838200" y="5389123"/>
            <a:ext cx="10515600" cy="787839"/>
          </a:xfrm>
        </p:spPr>
        <p:txBody>
          <a:bodyPr>
            <a:normAutofit lnSpcReduction="10000"/>
          </a:bodyPr>
          <a:lstStyle/>
          <a:p>
            <a:pPr marL="0" indent="0">
              <a:buNone/>
            </a:pPr>
            <a:r>
              <a:rPr lang="en-US" dirty="0"/>
              <a:t>https://</a:t>
            </a:r>
            <a:r>
              <a:rPr lang="en-US" dirty="0" err="1"/>
              <a:t>www.paymentgenes.com</a:t>
            </a:r>
            <a:r>
              <a:rPr lang="en-US" dirty="0"/>
              <a:t>/blog/how-to-simplify-</a:t>
            </a:r>
            <a:r>
              <a:rPr lang="en-US" dirty="0" err="1"/>
              <a:t>maas</a:t>
            </a:r>
            <a:r>
              <a:rPr lang="en-US" dirty="0"/>
              <a:t>-with-an-open-loop-payment-system</a:t>
            </a:r>
          </a:p>
        </p:txBody>
      </p:sp>
      <p:pic>
        <p:nvPicPr>
          <p:cNvPr id="26" name="Picture 25">
            <a:extLst>
              <a:ext uri="{FF2B5EF4-FFF2-40B4-BE49-F238E27FC236}">
                <a16:creationId xmlns:a16="http://schemas.microsoft.com/office/drawing/2014/main" id="{F146E04E-3A68-D0C1-D16B-88AFC35DFC55}"/>
              </a:ext>
            </a:extLst>
          </p:cNvPr>
          <p:cNvPicPr>
            <a:picLocks noChangeAspect="1"/>
          </p:cNvPicPr>
          <p:nvPr/>
        </p:nvPicPr>
        <p:blipFill>
          <a:blip r:embed="rId3"/>
          <a:stretch>
            <a:fillRect/>
          </a:stretch>
        </p:blipFill>
        <p:spPr>
          <a:xfrm>
            <a:off x="4957024" y="1407189"/>
            <a:ext cx="6731000" cy="3784600"/>
          </a:xfrm>
          <a:prstGeom prst="rect">
            <a:avLst/>
          </a:prstGeom>
        </p:spPr>
      </p:pic>
      <p:sp>
        <p:nvSpPr>
          <p:cNvPr id="27" name="Content Placeholder 23">
            <a:extLst>
              <a:ext uri="{FF2B5EF4-FFF2-40B4-BE49-F238E27FC236}">
                <a16:creationId xmlns:a16="http://schemas.microsoft.com/office/drawing/2014/main" id="{0AD09524-44DC-D40B-5041-A9E57333AE33}"/>
              </a:ext>
            </a:extLst>
          </p:cNvPr>
          <p:cNvSpPr txBox="1">
            <a:spLocks/>
          </p:cNvSpPr>
          <p:nvPr/>
        </p:nvSpPr>
        <p:spPr>
          <a:xfrm>
            <a:off x="304799" y="1434880"/>
            <a:ext cx="4461753" cy="375690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Closed Loop – issued by a single organization, only used to pay for services provided by that organization. Prepaid amount must exist, user has to maintain balance. (Gift Card)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Open Loop – can use at several locations, doesn’t required a prepaid amount to exist (Credit Card)</a:t>
            </a:r>
          </a:p>
        </p:txBody>
      </p:sp>
    </p:spTree>
    <p:extLst>
      <p:ext uri="{BB962C8B-B14F-4D97-AF65-F5344CB8AC3E}">
        <p14:creationId xmlns:p14="http://schemas.microsoft.com/office/powerpoint/2010/main" val="67784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490EEE-1C43-A79F-4989-8787D58ACDA8}"/>
              </a:ext>
            </a:extLst>
          </p:cNvPr>
          <p:cNvSpPr>
            <a:spLocks noGrp="1"/>
          </p:cNvSpPr>
          <p:nvPr>
            <p:ph idx="1"/>
          </p:nvPr>
        </p:nvSpPr>
        <p:spPr>
          <a:xfrm>
            <a:off x="405250" y="1429428"/>
            <a:ext cx="11282773" cy="4623962"/>
          </a:xfrm>
        </p:spPr>
        <p:txBody>
          <a:bodyPr>
            <a:normAutofit/>
          </a:bodyPr>
          <a:lstStyle/>
          <a:p>
            <a:r>
              <a:rPr lang="en-US" dirty="0"/>
              <a:t>Increased passenger convenience, satisfaction</a:t>
            </a:r>
          </a:p>
          <a:p>
            <a:r>
              <a:rPr lang="en-US" dirty="0"/>
              <a:t>Improved agency efficiency with fare collection, trip data collection</a:t>
            </a:r>
          </a:p>
          <a:p>
            <a:r>
              <a:rPr lang="en-US" dirty="0"/>
              <a:t>Improved route efficiency (faster boarding, less dwell time)</a:t>
            </a:r>
          </a:p>
          <a:p>
            <a:r>
              <a:rPr lang="en-US" dirty="0"/>
              <a:t>Seamless transfers between modes/transit providers</a:t>
            </a:r>
          </a:p>
          <a:p>
            <a:r>
              <a:rPr lang="en-US" dirty="0"/>
              <a:t>Can allow for “fare capping” or other policies that require the tracking of a single user’s fare payment history</a:t>
            </a:r>
          </a:p>
          <a:p>
            <a:r>
              <a:rPr lang="en-US" dirty="0"/>
              <a:t>Can allow for integrated trip planning and payment in one app/website</a:t>
            </a:r>
          </a:p>
        </p:txBody>
      </p:sp>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Benefits of Contactless Fare Payment</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(10/03/2022)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4</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F088300-38F7-C903-A2AA-9BB84441511F}"/>
              </a:ext>
            </a:extLst>
          </p:cNvPr>
          <p:cNvSpPr txBox="1"/>
          <p:nvPr/>
        </p:nvSpPr>
        <p:spPr>
          <a:xfrm>
            <a:off x="503977" y="5057506"/>
            <a:ext cx="11455965" cy="1200329"/>
          </a:xfrm>
          <a:prstGeom prst="rect">
            <a:avLst/>
          </a:prstGeom>
          <a:noFill/>
        </p:spPr>
        <p:txBody>
          <a:bodyPr wrap="square" rtlCol="0">
            <a:spAutoFit/>
          </a:bodyPr>
          <a:lstStyle/>
          <a:p>
            <a:r>
              <a:rPr lang="en-US" dirty="0"/>
              <a:t>“According to a 2013 Accenture global survey of public transit users, 80% of US transit riders indicated they would be willing to pay more per ride for a completely paperless journey, while over 75% said they would pay more if they could use their smartphones for ticketing."</a:t>
            </a:r>
          </a:p>
          <a:p>
            <a:endParaRPr lang="en-US" dirty="0"/>
          </a:p>
        </p:txBody>
      </p:sp>
    </p:spTree>
    <p:extLst>
      <p:ext uri="{BB962C8B-B14F-4D97-AF65-F5344CB8AC3E}">
        <p14:creationId xmlns:p14="http://schemas.microsoft.com/office/powerpoint/2010/main" val="3895478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490EEE-1C43-A79F-4989-8787D58ACDA8}"/>
              </a:ext>
            </a:extLst>
          </p:cNvPr>
          <p:cNvSpPr>
            <a:spLocks noGrp="1"/>
          </p:cNvSpPr>
          <p:nvPr>
            <p:ph idx="1"/>
          </p:nvPr>
        </p:nvSpPr>
        <p:spPr>
          <a:xfrm>
            <a:off x="405250" y="1429428"/>
            <a:ext cx="11282773" cy="4623962"/>
          </a:xfrm>
        </p:spPr>
        <p:txBody>
          <a:bodyPr>
            <a:normAutofit/>
          </a:bodyPr>
          <a:lstStyle/>
          <a:p>
            <a:r>
              <a:rPr lang="en-US" dirty="0"/>
              <a:t>Small agencies typically don’t have monetary and technical resources to implement expensive smart card systems provided by major suppliers</a:t>
            </a:r>
          </a:p>
          <a:p>
            <a:r>
              <a:rPr lang="en-US" dirty="0"/>
              <a:t>May lack staff to perform regular maintenance on card readers, maintain account databases, and operate payment</a:t>
            </a:r>
          </a:p>
          <a:p>
            <a:r>
              <a:rPr lang="en-US" dirty="0"/>
              <a:t>May lack resources to inform/train the public on new fare payment methods available and encourage switch</a:t>
            </a:r>
          </a:p>
          <a:p>
            <a:r>
              <a:rPr lang="en-US" dirty="0"/>
              <a:t>Challenge of “unbanked” riders, which are more prevalent in rural areas</a:t>
            </a:r>
          </a:p>
          <a:p>
            <a:r>
              <a:rPr lang="en-US" dirty="0"/>
              <a:t>Challenge of riders without smartphones, internet access, tech savvy</a:t>
            </a:r>
          </a:p>
        </p:txBody>
      </p:sp>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Rural Contactless Fare Payment</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(10/03/2022)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5</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551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490EEE-1C43-A79F-4989-8787D58ACDA8}"/>
              </a:ext>
            </a:extLst>
          </p:cNvPr>
          <p:cNvSpPr>
            <a:spLocks noGrp="1"/>
          </p:cNvSpPr>
          <p:nvPr>
            <p:ph idx="1"/>
          </p:nvPr>
        </p:nvSpPr>
        <p:spPr>
          <a:xfrm>
            <a:off x="405250" y="1429428"/>
            <a:ext cx="6973011" cy="4623962"/>
          </a:xfrm>
        </p:spPr>
        <p:txBody>
          <a:bodyPr>
            <a:normAutofit/>
          </a:bodyPr>
          <a:lstStyle/>
          <a:p>
            <a:r>
              <a:rPr lang="en-US" dirty="0"/>
              <a:t>Created in 2003</a:t>
            </a:r>
          </a:p>
          <a:p>
            <a:r>
              <a:rPr lang="en-US" dirty="0"/>
              <a:t>Specifies interface between smart card and reader, local equipment and back-office fare collection data system</a:t>
            </a:r>
          </a:p>
          <a:p>
            <a:r>
              <a:rPr lang="en-US" dirty="0"/>
              <a:t>Standards = greater interoperability among agencies</a:t>
            </a:r>
          </a:p>
        </p:txBody>
      </p:sp>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APTA Contactless Fare Media System (CFMS) Standard</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(10/03/2022)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6</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pic>
        <p:nvPicPr>
          <p:cNvPr id="4" name="Picture 3" descr="Diagram&#10;&#10;Description automatically generated">
            <a:extLst>
              <a:ext uri="{FF2B5EF4-FFF2-40B4-BE49-F238E27FC236}">
                <a16:creationId xmlns:a16="http://schemas.microsoft.com/office/drawing/2014/main" id="{D33FC177-3581-31A7-2A1E-294C662B0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6399" y="1429428"/>
            <a:ext cx="3654097" cy="4399831"/>
          </a:xfrm>
          <a:prstGeom prst="rect">
            <a:avLst/>
          </a:prstGeom>
        </p:spPr>
      </p:pic>
    </p:spTree>
    <p:extLst>
      <p:ext uri="{BB962C8B-B14F-4D97-AF65-F5344CB8AC3E}">
        <p14:creationId xmlns:p14="http://schemas.microsoft.com/office/powerpoint/2010/main" val="2856363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490EEE-1C43-A79F-4989-8787D58ACDA8}"/>
              </a:ext>
            </a:extLst>
          </p:cNvPr>
          <p:cNvSpPr>
            <a:spLocks noGrp="1"/>
          </p:cNvSpPr>
          <p:nvPr>
            <p:ph idx="1"/>
          </p:nvPr>
        </p:nvSpPr>
        <p:spPr>
          <a:xfrm>
            <a:off x="405251" y="1429428"/>
            <a:ext cx="6058612" cy="4623962"/>
          </a:xfrm>
        </p:spPr>
        <p:txBody>
          <a:bodyPr>
            <a:normAutofit fontScale="92500" lnSpcReduction="10000"/>
          </a:bodyPr>
          <a:lstStyle/>
          <a:p>
            <a:r>
              <a:rPr lang="en-US" dirty="0"/>
              <a:t>Acumen consultants worked with Yuma County Intergovernmental Public Transportation Authority (YCIPTA) to implement and conduct a 90-day pilot transit smart card fare payment system</a:t>
            </a:r>
          </a:p>
          <a:p>
            <a:r>
              <a:rPr lang="en-US" dirty="0"/>
              <a:t>Smart cards compliant with CFMS, with added capability to load cards over the internet using PayPal payment gateway</a:t>
            </a:r>
          </a:p>
          <a:p>
            <a:r>
              <a:rPr lang="en-US" dirty="0"/>
              <a:t>Official account stored electronically on smart card, with a synchronized copy of account history available on Acumen Host Processing Center computers</a:t>
            </a:r>
          </a:p>
        </p:txBody>
      </p:sp>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Rural Contactless Fare Payment 2016 Pilot</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(10/03/2022)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7</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pic>
        <p:nvPicPr>
          <p:cNvPr id="4" name="Picture 3" descr="Diagram&#10;&#10;Description automatically generated">
            <a:extLst>
              <a:ext uri="{FF2B5EF4-FFF2-40B4-BE49-F238E27FC236}">
                <a16:creationId xmlns:a16="http://schemas.microsoft.com/office/drawing/2014/main" id="{4ED964EE-8715-C486-E6A8-D8FC2B2E1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867" y="1332523"/>
            <a:ext cx="4960883" cy="4611077"/>
          </a:xfrm>
          <a:prstGeom prst="rect">
            <a:avLst/>
          </a:prstGeom>
        </p:spPr>
      </p:pic>
    </p:spTree>
    <p:extLst>
      <p:ext uri="{BB962C8B-B14F-4D97-AF65-F5344CB8AC3E}">
        <p14:creationId xmlns:p14="http://schemas.microsoft.com/office/powerpoint/2010/main" val="1018439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Pilot Learning – Passenger Barriers</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(10/03/2022)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8</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205F6FCD-521C-6745-02D1-5C65F0EF6868}"/>
              </a:ext>
            </a:extLst>
          </p:cNvPr>
          <p:cNvSpPr>
            <a:spLocks noGrp="1"/>
          </p:cNvSpPr>
          <p:nvPr>
            <p:ph idx="1"/>
          </p:nvPr>
        </p:nvSpPr>
        <p:spPr>
          <a:xfrm>
            <a:off x="838200" y="1211262"/>
            <a:ext cx="10515600" cy="5187704"/>
          </a:xfrm>
        </p:spPr>
        <p:txBody>
          <a:bodyPr>
            <a:normAutofit/>
          </a:bodyPr>
          <a:lstStyle/>
          <a:p>
            <a:r>
              <a:rPr lang="en-US" dirty="0"/>
              <a:t>Passenger training and awareness</a:t>
            </a:r>
          </a:p>
          <a:p>
            <a:pPr lvl="1"/>
            <a:r>
              <a:rPr lang="en-US" dirty="0"/>
              <a:t>Larger agencies might do comprehensive public training, smaller ones rely on less expensive solutions (</a:t>
            </a:r>
            <a:r>
              <a:rPr lang="en-US" dirty="0" err="1"/>
              <a:t>ie</a:t>
            </a:r>
            <a:r>
              <a:rPr lang="en-US" dirty="0"/>
              <a:t> flyers) which don’t encourage fare method switch in the same way</a:t>
            </a:r>
          </a:p>
          <a:p>
            <a:r>
              <a:rPr lang="en-US" dirty="0"/>
              <a:t>Passenger acceptance of technology/unbanked riders</a:t>
            </a:r>
          </a:p>
          <a:p>
            <a:pPr lvl="1"/>
            <a:r>
              <a:rPr lang="en-US" dirty="0"/>
              <a:t>Limited use cards, fare discounts when paying with smart cards, change fare policy on use of cash</a:t>
            </a:r>
          </a:p>
          <a:p>
            <a:r>
              <a:rPr lang="en-US" dirty="0"/>
              <a:t>Passenger monetary capability</a:t>
            </a:r>
          </a:p>
          <a:p>
            <a:pPr lvl="1"/>
            <a:r>
              <a:rPr lang="en-US" dirty="0"/>
              <a:t>May simply lack the resources to place transit value on a smart card for an extended period</a:t>
            </a:r>
          </a:p>
          <a:p>
            <a:r>
              <a:rPr lang="en-US" dirty="0"/>
              <a:t>Internet access limitations, remoteness of YCIPTA headquarters</a:t>
            </a:r>
          </a:p>
          <a:p>
            <a:pPr lvl="1"/>
            <a:r>
              <a:rPr lang="en-US" dirty="0"/>
              <a:t>Point of Sale (POS) terminals in retail establishments</a:t>
            </a:r>
          </a:p>
        </p:txBody>
      </p:sp>
    </p:spTree>
    <p:extLst>
      <p:ext uri="{BB962C8B-B14F-4D97-AF65-F5344CB8AC3E}">
        <p14:creationId xmlns:p14="http://schemas.microsoft.com/office/powerpoint/2010/main" val="1915681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Fare Payment Method Stated Preference London and Chicago -2011</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(10/03/2022)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9</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205F6FCD-521C-6745-02D1-5C65F0EF6868}"/>
              </a:ext>
            </a:extLst>
          </p:cNvPr>
          <p:cNvSpPr>
            <a:spLocks noGrp="1"/>
          </p:cNvSpPr>
          <p:nvPr>
            <p:ph idx="1"/>
          </p:nvPr>
        </p:nvSpPr>
        <p:spPr>
          <a:xfrm>
            <a:off x="471847" y="1437822"/>
            <a:ext cx="2881970" cy="4295955"/>
          </a:xfrm>
          <a:ln w="28575">
            <a:solidFill>
              <a:schemeClr val="tx1"/>
            </a:solidFill>
          </a:ln>
        </p:spPr>
        <p:txBody>
          <a:bodyPr>
            <a:normAutofit fontScale="62500" lnSpcReduction="20000"/>
          </a:bodyPr>
          <a:lstStyle/>
          <a:p>
            <a:pPr marL="0" indent="0">
              <a:buNone/>
            </a:pPr>
            <a:r>
              <a:rPr lang="en-US" sz="1800" dirty="0"/>
              <a:t>2011 analysis of Chicago Transit Authority and Transport for London riders’ fare payment preferences using stated preference survey and discrete choice models (binary logit for CTA bank card and currency exchange, multinomial for TFL paper ticket,  TFL card, and bank card)</a:t>
            </a:r>
          </a:p>
          <a:p>
            <a:pPr marL="0" indent="0">
              <a:buNone/>
            </a:pPr>
            <a:endParaRPr lang="en-US" sz="1800" dirty="0"/>
          </a:p>
          <a:p>
            <a:pPr marL="0" indent="0">
              <a:buNone/>
            </a:pPr>
            <a:r>
              <a:rPr lang="en-US" sz="1800" dirty="0"/>
              <a:t>“In this analysis, riders who preferred contactless bank cards were generally from younger age groups, and they tended to have access to credit and debit cards… In contrast, those who preferred existing fare media were older in age, and they tended to favor current payment mechanisms (such as cash for retail payments), which may indicate that they approach new payment technologies with skepticism. </a:t>
            </a:r>
          </a:p>
          <a:p>
            <a:pPr marL="0" indent="0">
              <a:buNone/>
            </a:pPr>
            <a:endParaRPr lang="en-US" sz="1800" dirty="0"/>
          </a:p>
          <a:p>
            <a:pPr marL="0" indent="0">
              <a:buNone/>
            </a:pPr>
            <a:r>
              <a:rPr lang="en-US" sz="1800" dirty="0"/>
              <a:t>Many TFL independent variables were not statistically significant/had weak relationship with fare medium choice. Rho squared 0.187, only t-statistics over 1.55 included in model</a:t>
            </a:r>
          </a:p>
          <a:p>
            <a:pPr marL="0" indent="0">
              <a:buNone/>
            </a:pPr>
            <a:endParaRPr lang="en-US" sz="1800" dirty="0"/>
          </a:p>
          <a:p>
            <a:pPr marL="0" indent="0">
              <a:buNone/>
            </a:pPr>
            <a:r>
              <a:rPr lang="en-US" sz="1800" dirty="0"/>
              <a:t>Many CTA independent variables were also not statistically significant/had weak relationship with fare medium choice. Rho squared 0.07, only t-statistics over 1.5 included in model</a:t>
            </a:r>
          </a:p>
        </p:txBody>
      </p:sp>
      <p:pic>
        <p:nvPicPr>
          <p:cNvPr id="3" name="Picture 2" descr="Text&#10;&#10;Description automatically generated">
            <a:extLst>
              <a:ext uri="{FF2B5EF4-FFF2-40B4-BE49-F238E27FC236}">
                <a16:creationId xmlns:a16="http://schemas.microsoft.com/office/drawing/2014/main" id="{2C791D37-2984-2F89-5C85-2A3A2CCD4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753" y="1641580"/>
            <a:ext cx="7772400" cy="3824076"/>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63AD6D3-5D83-4893-5407-919F498CCFF5}"/>
                  </a:ext>
                </a:extLst>
              </p14:cNvPr>
              <p14:cNvContentPartPr/>
              <p14:nvPr/>
            </p14:nvContentPartPr>
            <p14:xfrm>
              <a:off x="564489" y="3008200"/>
              <a:ext cx="1125000" cy="16200"/>
            </p14:xfrm>
          </p:contentPart>
        </mc:Choice>
        <mc:Fallback>
          <p:pic>
            <p:nvPicPr>
              <p:cNvPr id="2" name="Ink 1">
                <a:extLst>
                  <a:ext uri="{FF2B5EF4-FFF2-40B4-BE49-F238E27FC236}">
                    <a16:creationId xmlns:a16="http://schemas.microsoft.com/office/drawing/2014/main" id="{663AD6D3-5D83-4893-5407-919F498CCFF5}"/>
                  </a:ext>
                </a:extLst>
              </p:cNvPr>
              <p:cNvPicPr/>
              <p:nvPr/>
            </p:nvPicPr>
            <p:blipFill>
              <a:blip r:embed="rId5"/>
              <a:stretch>
                <a:fillRect/>
              </a:stretch>
            </p:blipFill>
            <p:spPr>
              <a:xfrm>
                <a:off x="555489" y="2999200"/>
                <a:ext cx="114264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A43D7EED-4CFC-9FF8-C6BE-BE346BAA6233}"/>
                  </a:ext>
                </a:extLst>
              </p14:cNvPr>
              <p14:cNvContentPartPr/>
              <p14:nvPr/>
            </p14:nvContentPartPr>
            <p14:xfrm>
              <a:off x="5376713" y="2355739"/>
              <a:ext cx="2063160" cy="25920"/>
            </p14:xfrm>
          </p:contentPart>
        </mc:Choice>
        <mc:Fallback>
          <p:pic>
            <p:nvPicPr>
              <p:cNvPr id="14" name="Ink 13">
                <a:extLst>
                  <a:ext uri="{FF2B5EF4-FFF2-40B4-BE49-F238E27FC236}">
                    <a16:creationId xmlns:a16="http://schemas.microsoft.com/office/drawing/2014/main" id="{A43D7EED-4CFC-9FF8-C6BE-BE346BAA6233}"/>
                  </a:ext>
                </a:extLst>
              </p:cNvPr>
              <p:cNvPicPr/>
              <p:nvPr/>
            </p:nvPicPr>
            <p:blipFill>
              <a:blip r:embed="rId7"/>
              <a:stretch>
                <a:fillRect/>
              </a:stretch>
            </p:blipFill>
            <p:spPr>
              <a:xfrm>
                <a:off x="5367713" y="2346739"/>
                <a:ext cx="20808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 name="Ink 14">
                <a:extLst>
                  <a:ext uri="{FF2B5EF4-FFF2-40B4-BE49-F238E27FC236}">
                    <a16:creationId xmlns:a16="http://schemas.microsoft.com/office/drawing/2014/main" id="{9F90FF20-B72F-E2CC-798B-84697FA8E64B}"/>
                  </a:ext>
                </a:extLst>
              </p14:cNvPr>
              <p14:cNvContentPartPr/>
              <p14:nvPr/>
            </p14:nvContentPartPr>
            <p14:xfrm>
              <a:off x="8304233" y="2384899"/>
              <a:ext cx="2127960" cy="57960"/>
            </p14:xfrm>
          </p:contentPart>
        </mc:Choice>
        <mc:Fallback>
          <p:pic>
            <p:nvPicPr>
              <p:cNvPr id="15" name="Ink 14">
                <a:extLst>
                  <a:ext uri="{FF2B5EF4-FFF2-40B4-BE49-F238E27FC236}">
                    <a16:creationId xmlns:a16="http://schemas.microsoft.com/office/drawing/2014/main" id="{9F90FF20-B72F-E2CC-798B-84697FA8E64B}"/>
                  </a:ext>
                </a:extLst>
              </p:cNvPr>
              <p:cNvPicPr/>
              <p:nvPr/>
            </p:nvPicPr>
            <p:blipFill>
              <a:blip r:embed="rId9"/>
              <a:stretch>
                <a:fillRect/>
              </a:stretch>
            </p:blipFill>
            <p:spPr>
              <a:xfrm>
                <a:off x="8295233" y="2376259"/>
                <a:ext cx="214560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3B779BC2-619A-AF36-87B8-7786EED5BCF1}"/>
                  </a:ext>
                </a:extLst>
              </p14:cNvPr>
              <p14:cNvContentPartPr/>
              <p14:nvPr/>
            </p14:nvContentPartPr>
            <p14:xfrm>
              <a:off x="5397802" y="2988145"/>
              <a:ext cx="587160" cy="24120"/>
            </p14:xfrm>
          </p:contentPart>
        </mc:Choice>
        <mc:Fallback>
          <p:pic>
            <p:nvPicPr>
              <p:cNvPr id="18" name="Ink 17">
                <a:extLst>
                  <a:ext uri="{FF2B5EF4-FFF2-40B4-BE49-F238E27FC236}">
                    <a16:creationId xmlns:a16="http://schemas.microsoft.com/office/drawing/2014/main" id="{3B779BC2-619A-AF36-87B8-7786EED5BCF1}"/>
                  </a:ext>
                </a:extLst>
              </p:cNvPr>
              <p:cNvPicPr/>
              <p:nvPr/>
            </p:nvPicPr>
            <p:blipFill>
              <a:blip r:embed="rId11"/>
              <a:stretch>
                <a:fillRect/>
              </a:stretch>
            </p:blipFill>
            <p:spPr>
              <a:xfrm>
                <a:off x="5388802" y="2979145"/>
                <a:ext cx="6048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9" name="Ink 18">
                <a:extLst>
                  <a:ext uri="{FF2B5EF4-FFF2-40B4-BE49-F238E27FC236}">
                    <a16:creationId xmlns:a16="http://schemas.microsoft.com/office/drawing/2014/main" id="{7DFC0F7F-1520-D592-FB39-EBAD88CA1C17}"/>
                  </a:ext>
                </a:extLst>
              </p14:cNvPr>
              <p14:cNvContentPartPr/>
              <p14:nvPr/>
            </p14:nvContentPartPr>
            <p14:xfrm>
              <a:off x="8382998" y="2982014"/>
              <a:ext cx="574200" cy="32400"/>
            </p14:xfrm>
          </p:contentPart>
        </mc:Choice>
        <mc:Fallback>
          <p:pic>
            <p:nvPicPr>
              <p:cNvPr id="19" name="Ink 18">
                <a:extLst>
                  <a:ext uri="{FF2B5EF4-FFF2-40B4-BE49-F238E27FC236}">
                    <a16:creationId xmlns:a16="http://schemas.microsoft.com/office/drawing/2014/main" id="{7DFC0F7F-1520-D592-FB39-EBAD88CA1C17}"/>
                  </a:ext>
                </a:extLst>
              </p:cNvPr>
              <p:cNvPicPr/>
              <p:nvPr/>
            </p:nvPicPr>
            <p:blipFill>
              <a:blip r:embed="rId13"/>
              <a:stretch>
                <a:fillRect/>
              </a:stretch>
            </p:blipFill>
            <p:spPr>
              <a:xfrm>
                <a:off x="8374358" y="2973374"/>
                <a:ext cx="5918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0" name="Ink 19">
                <a:extLst>
                  <a:ext uri="{FF2B5EF4-FFF2-40B4-BE49-F238E27FC236}">
                    <a16:creationId xmlns:a16="http://schemas.microsoft.com/office/drawing/2014/main" id="{B549EDEE-01C6-4CE7-531C-456FC1767F47}"/>
                  </a:ext>
                </a:extLst>
              </p14:cNvPr>
              <p14:cNvContentPartPr/>
              <p14:nvPr/>
            </p14:nvContentPartPr>
            <p14:xfrm>
              <a:off x="8947118" y="3260654"/>
              <a:ext cx="828360" cy="27000"/>
            </p14:xfrm>
          </p:contentPart>
        </mc:Choice>
        <mc:Fallback>
          <p:pic>
            <p:nvPicPr>
              <p:cNvPr id="20" name="Ink 19">
                <a:extLst>
                  <a:ext uri="{FF2B5EF4-FFF2-40B4-BE49-F238E27FC236}">
                    <a16:creationId xmlns:a16="http://schemas.microsoft.com/office/drawing/2014/main" id="{B549EDEE-01C6-4CE7-531C-456FC1767F47}"/>
                  </a:ext>
                </a:extLst>
              </p:cNvPr>
              <p:cNvPicPr/>
              <p:nvPr/>
            </p:nvPicPr>
            <p:blipFill>
              <a:blip r:embed="rId15"/>
              <a:stretch>
                <a:fillRect/>
              </a:stretch>
            </p:blipFill>
            <p:spPr>
              <a:xfrm>
                <a:off x="8938478" y="3252014"/>
                <a:ext cx="84600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1" name="Ink 20">
                <a:extLst>
                  <a:ext uri="{FF2B5EF4-FFF2-40B4-BE49-F238E27FC236}">
                    <a16:creationId xmlns:a16="http://schemas.microsoft.com/office/drawing/2014/main" id="{FF5956F2-1DFA-9BEE-DA78-32A3A19F3BEA}"/>
                  </a:ext>
                </a:extLst>
              </p14:cNvPr>
              <p14:cNvContentPartPr/>
              <p14:nvPr/>
            </p14:nvContentPartPr>
            <p14:xfrm>
              <a:off x="2271756" y="3004651"/>
              <a:ext cx="771840" cy="15120"/>
            </p14:xfrm>
          </p:contentPart>
        </mc:Choice>
        <mc:Fallback>
          <p:pic>
            <p:nvPicPr>
              <p:cNvPr id="21" name="Ink 20">
                <a:extLst>
                  <a:ext uri="{FF2B5EF4-FFF2-40B4-BE49-F238E27FC236}">
                    <a16:creationId xmlns:a16="http://schemas.microsoft.com/office/drawing/2014/main" id="{FF5956F2-1DFA-9BEE-DA78-32A3A19F3BEA}"/>
                  </a:ext>
                </a:extLst>
              </p:cNvPr>
              <p:cNvPicPr/>
              <p:nvPr/>
            </p:nvPicPr>
            <p:blipFill>
              <a:blip r:embed="rId17"/>
              <a:stretch>
                <a:fillRect/>
              </a:stretch>
            </p:blipFill>
            <p:spPr>
              <a:xfrm>
                <a:off x="2262756" y="2995651"/>
                <a:ext cx="7894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2" name="Ink 21">
                <a:extLst>
                  <a:ext uri="{FF2B5EF4-FFF2-40B4-BE49-F238E27FC236}">
                    <a16:creationId xmlns:a16="http://schemas.microsoft.com/office/drawing/2014/main" id="{7A82EFD1-C510-63EB-ADFB-8D35E2CD1FBC}"/>
                  </a:ext>
                </a:extLst>
              </p14:cNvPr>
              <p14:cNvContentPartPr/>
              <p14:nvPr/>
            </p14:nvContentPartPr>
            <p14:xfrm>
              <a:off x="563196" y="3133891"/>
              <a:ext cx="1779120" cy="52560"/>
            </p14:xfrm>
          </p:contentPart>
        </mc:Choice>
        <mc:Fallback>
          <p:pic>
            <p:nvPicPr>
              <p:cNvPr id="22" name="Ink 21">
                <a:extLst>
                  <a:ext uri="{FF2B5EF4-FFF2-40B4-BE49-F238E27FC236}">
                    <a16:creationId xmlns:a16="http://schemas.microsoft.com/office/drawing/2014/main" id="{7A82EFD1-C510-63EB-ADFB-8D35E2CD1FBC}"/>
                  </a:ext>
                </a:extLst>
              </p:cNvPr>
              <p:cNvPicPr/>
              <p:nvPr/>
            </p:nvPicPr>
            <p:blipFill>
              <a:blip r:embed="rId19"/>
              <a:stretch>
                <a:fillRect/>
              </a:stretch>
            </p:blipFill>
            <p:spPr>
              <a:xfrm>
                <a:off x="554196" y="3124891"/>
                <a:ext cx="1796760" cy="70200"/>
              </a:xfrm>
              <a:prstGeom prst="rect">
                <a:avLst/>
              </a:prstGeom>
            </p:spPr>
          </p:pic>
        </mc:Fallback>
      </mc:AlternateContent>
    </p:spTree>
    <p:extLst>
      <p:ext uri="{BB962C8B-B14F-4D97-AF65-F5344CB8AC3E}">
        <p14:creationId xmlns:p14="http://schemas.microsoft.com/office/powerpoint/2010/main" val="4193180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891</TotalTime>
  <Words>1127</Words>
  <Application>Microsoft Macintosh PowerPoint</Application>
  <PresentationFormat>Widescreen</PresentationFormat>
  <Paragraphs>117</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Contactless Fare Payment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PEV Equity, Public Charging, &amp; Justice40 Initiative</dc:title>
  <dc:creator>Hannah Debruin</dc:creator>
  <cp:lastModifiedBy>Hannah Debruin</cp:lastModifiedBy>
  <cp:revision>154</cp:revision>
  <dcterms:created xsi:type="dcterms:W3CDTF">2022-09-13T16:54:18Z</dcterms:created>
  <dcterms:modified xsi:type="dcterms:W3CDTF">2022-10-05T13:57:35Z</dcterms:modified>
</cp:coreProperties>
</file>